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58" r:id="rId4"/>
    <p:sldId id="257" r:id="rId5"/>
    <p:sldId id="272" r:id="rId6"/>
    <p:sldId id="273" r:id="rId7"/>
    <p:sldId id="259" r:id="rId8"/>
    <p:sldId id="260" r:id="rId9"/>
    <p:sldId id="266" r:id="rId10"/>
    <p:sldId id="261" r:id="rId11"/>
    <p:sldId id="262" r:id="rId12"/>
    <p:sldId id="281" r:id="rId13"/>
    <p:sldId id="282" r:id="rId14"/>
    <p:sldId id="271" r:id="rId15"/>
    <p:sldId id="274" r:id="rId16"/>
    <p:sldId id="283" r:id="rId17"/>
    <p:sldId id="284" r:id="rId18"/>
    <p:sldId id="285" r:id="rId19"/>
    <p:sldId id="263" r:id="rId20"/>
    <p:sldId id="264" r:id="rId21"/>
    <p:sldId id="265" r:id="rId22"/>
    <p:sldId id="267" r:id="rId23"/>
    <p:sldId id="268" r:id="rId24"/>
    <p:sldId id="27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6FF"/>
    <a:srgbClr val="FF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F513C-9000-4532-A897-24B1355EA1F6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82B3E-3A8A-4325-91B2-825AB33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82B3E-3A8A-4325-91B2-825AB3386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335F1893-A109-6DFB-59C7-B5CAD69CA7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27.png"/><Relationship Id="rId5" Type="http://schemas.openxmlformats.org/officeDocument/2006/relationships/image" Target="../media/image290.png"/><Relationship Id="rId10" Type="http://schemas.openxmlformats.org/officeDocument/2006/relationships/image" Target="../media/image26.jpeg"/><Relationship Id="rId4" Type="http://schemas.openxmlformats.org/officeDocument/2006/relationships/image" Target="../media/image24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2595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Markov Decision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CS@THU</a:t>
            </a:r>
          </a:p>
        </p:txBody>
      </p:sp>
      <p:pic>
        <p:nvPicPr>
          <p:cNvPr id="1026" name="Picture 2" descr="Markov Decision process - Artificial Inte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31" y="797081"/>
            <a:ext cx="5200471" cy="32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96" y="1228207"/>
            <a:ext cx="2533669" cy="2200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Action-value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Similarly, we can compute it in a recursive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10352870" y="1411856"/>
            <a:ext cx="1090569" cy="1610686"/>
          </a:xfrm>
          <a:custGeom>
            <a:avLst/>
            <a:gdLst>
              <a:gd name="connsiteX0" fmla="*/ 1090569 w 1090569"/>
              <a:gd name="connsiteY0" fmla="*/ 1610686 h 1610686"/>
              <a:gd name="connsiteX1" fmla="*/ 1086374 w 1090569"/>
              <a:gd name="connsiteY1" fmla="*/ 1459684 h 1610686"/>
              <a:gd name="connsiteX2" fmla="*/ 1077985 w 1090569"/>
              <a:gd name="connsiteY2" fmla="*/ 1379989 h 1610686"/>
              <a:gd name="connsiteX3" fmla="*/ 1073791 w 1090569"/>
              <a:gd name="connsiteY3" fmla="*/ 1317072 h 1610686"/>
              <a:gd name="connsiteX4" fmla="*/ 1065402 w 1090569"/>
              <a:gd name="connsiteY4" fmla="*/ 1241571 h 1610686"/>
              <a:gd name="connsiteX5" fmla="*/ 1061207 w 1090569"/>
              <a:gd name="connsiteY5" fmla="*/ 1174459 h 1610686"/>
              <a:gd name="connsiteX6" fmla="*/ 1040235 w 1090569"/>
              <a:gd name="connsiteY6" fmla="*/ 1027651 h 1610686"/>
              <a:gd name="connsiteX7" fmla="*/ 1036040 w 1090569"/>
              <a:gd name="connsiteY7" fmla="*/ 1010873 h 1610686"/>
              <a:gd name="connsiteX8" fmla="*/ 1019262 w 1090569"/>
              <a:gd name="connsiteY8" fmla="*/ 947956 h 1610686"/>
              <a:gd name="connsiteX9" fmla="*/ 1006679 w 1090569"/>
              <a:gd name="connsiteY9" fmla="*/ 885039 h 1610686"/>
              <a:gd name="connsiteX10" fmla="*/ 985706 w 1090569"/>
              <a:gd name="connsiteY10" fmla="*/ 813732 h 1610686"/>
              <a:gd name="connsiteX11" fmla="*/ 968928 w 1090569"/>
              <a:gd name="connsiteY11" fmla="*/ 775982 h 1610686"/>
              <a:gd name="connsiteX12" fmla="*/ 947956 w 1090569"/>
              <a:gd name="connsiteY12" fmla="*/ 700481 h 1610686"/>
              <a:gd name="connsiteX13" fmla="*/ 918594 w 1090569"/>
              <a:gd name="connsiteY13" fmla="*/ 633369 h 1610686"/>
              <a:gd name="connsiteX14" fmla="*/ 897622 w 1090569"/>
              <a:gd name="connsiteY14" fmla="*/ 583035 h 1610686"/>
              <a:gd name="connsiteX15" fmla="*/ 885039 w 1090569"/>
              <a:gd name="connsiteY15" fmla="*/ 553673 h 1610686"/>
              <a:gd name="connsiteX16" fmla="*/ 872455 w 1090569"/>
              <a:gd name="connsiteY16" fmla="*/ 532701 h 1610686"/>
              <a:gd name="connsiteX17" fmla="*/ 859872 w 1090569"/>
              <a:gd name="connsiteY17" fmla="*/ 507534 h 1610686"/>
              <a:gd name="connsiteX18" fmla="*/ 847288 w 1090569"/>
              <a:gd name="connsiteY18" fmla="*/ 490756 h 1610686"/>
              <a:gd name="connsiteX19" fmla="*/ 822121 w 1090569"/>
              <a:gd name="connsiteY19" fmla="*/ 457200 h 1610686"/>
              <a:gd name="connsiteX20" fmla="*/ 809538 w 1090569"/>
              <a:gd name="connsiteY20" fmla="*/ 440422 h 1610686"/>
              <a:gd name="connsiteX21" fmla="*/ 771787 w 1090569"/>
              <a:gd name="connsiteY21" fmla="*/ 415255 h 1610686"/>
              <a:gd name="connsiteX22" fmla="*/ 763398 w 1090569"/>
              <a:gd name="connsiteY22" fmla="*/ 402672 h 1610686"/>
              <a:gd name="connsiteX23" fmla="*/ 721453 w 1090569"/>
              <a:gd name="connsiteY23" fmla="*/ 377505 h 1610686"/>
              <a:gd name="connsiteX24" fmla="*/ 713064 w 1090569"/>
              <a:gd name="connsiteY24" fmla="*/ 364921 h 1610686"/>
              <a:gd name="connsiteX25" fmla="*/ 696286 w 1090569"/>
              <a:gd name="connsiteY25" fmla="*/ 356532 h 1610686"/>
              <a:gd name="connsiteX26" fmla="*/ 683703 w 1090569"/>
              <a:gd name="connsiteY26" fmla="*/ 348143 h 1610686"/>
              <a:gd name="connsiteX27" fmla="*/ 641758 w 1090569"/>
              <a:gd name="connsiteY27" fmla="*/ 327171 h 1610686"/>
              <a:gd name="connsiteX28" fmla="*/ 624980 w 1090569"/>
              <a:gd name="connsiteY28" fmla="*/ 314587 h 1610686"/>
              <a:gd name="connsiteX29" fmla="*/ 612396 w 1090569"/>
              <a:gd name="connsiteY29" fmla="*/ 306198 h 1610686"/>
              <a:gd name="connsiteX30" fmla="*/ 574646 w 1090569"/>
              <a:gd name="connsiteY30" fmla="*/ 281031 h 1610686"/>
              <a:gd name="connsiteX31" fmla="*/ 520117 w 1090569"/>
              <a:gd name="connsiteY31" fmla="*/ 260059 h 1610686"/>
              <a:gd name="connsiteX32" fmla="*/ 494950 w 1090569"/>
              <a:gd name="connsiteY32" fmla="*/ 247475 h 1610686"/>
              <a:gd name="connsiteX33" fmla="*/ 427839 w 1090569"/>
              <a:gd name="connsiteY33" fmla="*/ 218114 h 1610686"/>
              <a:gd name="connsiteX34" fmla="*/ 348143 w 1090569"/>
              <a:gd name="connsiteY34" fmla="*/ 184558 h 1610686"/>
              <a:gd name="connsiteX35" fmla="*/ 318782 w 1090569"/>
              <a:gd name="connsiteY35" fmla="*/ 171974 h 1610686"/>
              <a:gd name="connsiteX36" fmla="*/ 247475 w 1090569"/>
              <a:gd name="connsiteY36" fmla="*/ 138418 h 1610686"/>
              <a:gd name="connsiteX37" fmla="*/ 222308 w 1090569"/>
              <a:gd name="connsiteY37" fmla="*/ 125835 h 1610686"/>
              <a:gd name="connsiteX38" fmla="*/ 171974 w 1090569"/>
              <a:gd name="connsiteY38" fmla="*/ 100668 h 1610686"/>
              <a:gd name="connsiteX39" fmla="*/ 142613 w 1090569"/>
              <a:gd name="connsiteY39" fmla="*/ 83890 h 1610686"/>
              <a:gd name="connsiteX40" fmla="*/ 130029 w 1090569"/>
              <a:gd name="connsiteY40" fmla="*/ 75501 h 1610686"/>
              <a:gd name="connsiteX41" fmla="*/ 117446 w 1090569"/>
              <a:gd name="connsiteY41" fmla="*/ 71306 h 1610686"/>
              <a:gd name="connsiteX42" fmla="*/ 79695 w 1090569"/>
              <a:gd name="connsiteY42" fmla="*/ 46139 h 1610686"/>
              <a:gd name="connsiteX43" fmla="*/ 46139 w 1090569"/>
              <a:gd name="connsiteY43" fmla="*/ 25167 h 1610686"/>
              <a:gd name="connsiteX44" fmla="*/ 20972 w 1090569"/>
              <a:gd name="connsiteY44" fmla="*/ 16778 h 1610686"/>
              <a:gd name="connsiteX45" fmla="*/ 12583 w 1090569"/>
              <a:gd name="connsiteY45" fmla="*/ 4194 h 1610686"/>
              <a:gd name="connsiteX46" fmla="*/ 0 w 1090569"/>
              <a:gd name="connsiteY46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69" h="1610686">
                <a:moveTo>
                  <a:pt x="1090569" y="1610686"/>
                </a:moveTo>
                <a:cubicBezTo>
                  <a:pt x="1089171" y="1560352"/>
                  <a:pt x="1089117" y="1509963"/>
                  <a:pt x="1086374" y="1459684"/>
                </a:cubicBezTo>
                <a:cubicBezTo>
                  <a:pt x="1084919" y="1433012"/>
                  <a:pt x="1080333" y="1406597"/>
                  <a:pt x="1077985" y="1379989"/>
                </a:cubicBezTo>
                <a:cubicBezTo>
                  <a:pt x="1076138" y="1359051"/>
                  <a:pt x="1075694" y="1338005"/>
                  <a:pt x="1073791" y="1317072"/>
                </a:cubicBezTo>
                <a:cubicBezTo>
                  <a:pt x="1071499" y="1291854"/>
                  <a:pt x="1067628" y="1266795"/>
                  <a:pt x="1065402" y="1241571"/>
                </a:cubicBezTo>
                <a:cubicBezTo>
                  <a:pt x="1063432" y="1219243"/>
                  <a:pt x="1063236" y="1196781"/>
                  <a:pt x="1061207" y="1174459"/>
                </a:cubicBezTo>
                <a:cubicBezTo>
                  <a:pt x="1058325" y="1142760"/>
                  <a:pt x="1047703" y="1057521"/>
                  <a:pt x="1040235" y="1027651"/>
                </a:cubicBezTo>
                <a:cubicBezTo>
                  <a:pt x="1038837" y="1022058"/>
                  <a:pt x="1037336" y="1016490"/>
                  <a:pt x="1036040" y="1010873"/>
                </a:cubicBezTo>
                <a:cubicBezTo>
                  <a:pt x="1024443" y="960621"/>
                  <a:pt x="1032612" y="988006"/>
                  <a:pt x="1019262" y="947956"/>
                </a:cubicBezTo>
                <a:cubicBezTo>
                  <a:pt x="1013913" y="915859"/>
                  <a:pt x="1015452" y="922323"/>
                  <a:pt x="1006679" y="885039"/>
                </a:cubicBezTo>
                <a:cubicBezTo>
                  <a:pt x="1000403" y="858365"/>
                  <a:pt x="995804" y="839698"/>
                  <a:pt x="985706" y="813732"/>
                </a:cubicBezTo>
                <a:cubicBezTo>
                  <a:pt x="980715" y="800898"/>
                  <a:pt x="974521" y="788565"/>
                  <a:pt x="968928" y="775982"/>
                </a:cubicBezTo>
                <a:cubicBezTo>
                  <a:pt x="961710" y="743500"/>
                  <a:pt x="960450" y="731715"/>
                  <a:pt x="947956" y="700481"/>
                </a:cubicBezTo>
                <a:cubicBezTo>
                  <a:pt x="938887" y="677809"/>
                  <a:pt x="926316" y="656534"/>
                  <a:pt x="918594" y="633369"/>
                </a:cubicBezTo>
                <a:cubicBezTo>
                  <a:pt x="904120" y="589946"/>
                  <a:pt x="917468" y="626037"/>
                  <a:pt x="897622" y="583035"/>
                </a:cubicBezTo>
                <a:cubicBezTo>
                  <a:pt x="893160" y="573367"/>
                  <a:pt x="889801" y="563197"/>
                  <a:pt x="885039" y="553673"/>
                </a:cubicBezTo>
                <a:cubicBezTo>
                  <a:pt x="881393" y="546381"/>
                  <a:pt x="876359" y="539858"/>
                  <a:pt x="872455" y="532701"/>
                </a:cubicBezTo>
                <a:cubicBezTo>
                  <a:pt x="867964" y="524467"/>
                  <a:pt x="864698" y="515577"/>
                  <a:pt x="859872" y="507534"/>
                </a:cubicBezTo>
                <a:cubicBezTo>
                  <a:pt x="856275" y="501539"/>
                  <a:pt x="851166" y="496573"/>
                  <a:pt x="847288" y="490756"/>
                </a:cubicBezTo>
                <a:cubicBezTo>
                  <a:pt x="811220" y="436654"/>
                  <a:pt x="855337" y="495951"/>
                  <a:pt x="822121" y="457200"/>
                </a:cubicBezTo>
                <a:cubicBezTo>
                  <a:pt x="817571" y="451892"/>
                  <a:pt x="814799" y="445025"/>
                  <a:pt x="809538" y="440422"/>
                </a:cubicBezTo>
                <a:cubicBezTo>
                  <a:pt x="777574" y="412454"/>
                  <a:pt x="799371" y="442839"/>
                  <a:pt x="771787" y="415255"/>
                </a:cubicBezTo>
                <a:cubicBezTo>
                  <a:pt x="768222" y="411690"/>
                  <a:pt x="767192" y="405992"/>
                  <a:pt x="763398" y="402672"/>
                </a:cubicBezTo>
                <a:cubicBezTo>
                  <a:pt x="749900" y="390861"/>
                  <a:pt x="736786" y="385171"/>
                  <a:pt x="721453" y="377505"/>
                </a:cubicBezTo>
                <a:cubicBezTo>
                  <a:pt x="718657" y="373310"/>
                  <a:pt x="716937" y="368148"/>
                  <a:pt x="713064" y="364921"/>
                </a:cubicBezTo>
                <a:cubicBezTo>
                  <a:pt x="708261" y="360918"/>
                  <a:pt x="701715" y="359634"/>
                  <a:pt x="696286" y="356532"/>
                </a:cubicBezTo>
                <a:cubicBezTo>
                  <a:pt x="691909" y="354031"/>
                  <a:pt x="688141" y="350533"/>
                  <a:pt x="683703" y="348143"/>
                </a:cubicBezTo>
                <a:cubicBezTo>
                  <a:pt x="669940" y="340732"/>
                  <a:pt x="655330" y="334927"/>
                  <a:pt x="641758" y="327171"/>
                </a:cubicBezTo>
                <a:cubicBezTo>
                  <a:pt x="635688" y="323703"/>
                  <a:pt x="630669" y="318650"/>
                  <a:pt x="624980" y="314587"/>
                </a:cubicBezTo>
                <a:cubicBezTo>
                  <a:pt x="620878" y="311657"/>
                  <a:pt x="616498" y="309128"/>
                  <a:pt x="612396" y="306198"/>
                </a:cubicBezTo>
                <a:cubicBezTo>
                  <a:pt x="591643" y="291375"/>
                  <a:pt x="598642" y="294120"/>
                  <a:pt x="574646" y="281031"/>
                </a:cubicBezTo>
                <a:cubicBezTo>
                  <a:pt x="528317" y="255761"/>
                  <a:pt x="571583" y="279854"/>
                  <a:pt x="520117" y="260059"/>
                </a:cubicBezTo>
                <a:cubicBezTo>
                  <a:pt x="511363" y="256692"/>
                  <a:pt x="503489" y="251356"/>
                  <a:pt x="494950" y="247475"/>
                </a:cubicBezTo>
                <a:cubicBezTo>
                  <a:pt x="472721" y="237371"/>
                  <a:pt x="450282" y="227733"/>
                  <a:pt x="427839" y="218114"/>
                </a:cubicBezTo>
                <a:lnTo>
                  <a:pt x="348143" y="184558"/>
                </a:lnTo>
                <a:cubicBezTo>
                  <a:pt x="338337" y="180409"/>
                  <a:pt x="328462" y="176411"/>
                  <a:pt x="318782" y="171974"/>
                </a:cubicBezTo>
                <a:cubicBezTo>
                  <a:pt x="294902" y="161029"/>
                  <a:pt x="271174" y="149752"/>
                  <a:pt x="247475" y="138418"/>
                </a:cubicBezTo>
                <a:cubicBezTo>
                  <a:pt x="239014" y="134371"/>
                  <a:pt x="230261" y="130806"/>
                  <a:pt x="222308" y="125835"/>
                </a:cubicBezTo>
                <a:cubicBezTo>
                  <a:pt x="183864" y="101807"/>
                  <a:pt x="201549" y="108061"/>
                  <a:pt x="171974" y="100668"/>
                </a:cubicBezTo>
                <a:cubicBezTo>
                  <a:pt x="148070" y="76762"/>
                  <a:pt x="172186" y="96564"/>
                  <a:pt x="142613" y="83890"/>
                </a:cubicBezTo>
                <a:cubicBezTo>
                  <a:pt x="137979" y="81904"/>
                  <a:pt x="134538" y="77756"/>
                  <a:pt x="130029" y="75501"/>
                </a:cubicBezTo>
                <a:cubicBezTo>
                  <a:pt x="126075" y="73524"/>
                  <a:pt x="121640" y="72704"/>
                  <a:pt x="117446" y="71306"/>
                </a:cubicBezTo>
                <a:cubicBezTo>
                  <a:pt x="89518" y="50361"/>
                  <a:pt x="112059" y="66367"/>
                  <a:pt x="79695" y="46139"/>
                </a:cubicBezTo>
                <a:cubicBezTo>
                  <a:pt x="68937" y="39415"/>
                  <a:pt x="57513" y="30337"/>
                  <a:pt x="46139" y="25167"/>
                </a:cubicBezTo>
                <a:cubicBezTo>
                  <a:pt x="38089" y="21508"/>
                  <a:pt x="20972" y="16778"/>
                  <a:pt x="20972" y="16778"/>
                </a:cubicBezTo>
                <a:cubicBezTo>
                  <a:pt x="18176" y="12583"/>
                  <a:pt x="16520" y="7343"/>
                  <a:pt x="12583" y="4194"/>
                </a:cubicBezTo>
                <a:cubicBezTo>
                  <a:pt x="9131" y="1432"/>
                  <a:pt x="0" y="0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7677" y="3634487"/>
                <a:ext cx="7630037" cy="683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77" y="3634487"/>
                <a:ext cx="7630037" cy="683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E6420A-B9D4-AE87-5561-2AE5A80C5321}"/>
              </a:ext>
            </a:extLst>
          </p:cNvPr>
          <p:cNvCxnSpPr/>
          <p:nvPr/>
        </p:nvCxnSpPr>
        <p:spPr>
          <a:xfrm>
            <a:off x="2227677" y="4213654"/>
            <a:ext cx="10715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D7C216-863D-1884-9309-4D47E9A7F57C}"/>
              </a:ext>
            </a:extLst>
          </p:cNvPr>
          <p:cNvCxnSpPr>
            <a:cxnSpLocks/>
          </p:cNvCxnSpPr>
          <p:nvPr/>
        </p:nvCxnSpPr>
        <p:spPr>
          <a:xfrm>
            <a:off x="8610600" y="4205416"/>
            <a:ext cx="11388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0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Gridworld example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=0.9, under a </a:t>
                </a:r>
                <a:r>
                  <a:rPr lang="en-US" altLang="zh-CN" dirty="0"/>
                  <a:t>uniform</a:t>
                </a:r>
                <a:r>
                  <a:rPr lang="zh-CN" altLang="en-US" dirty="0"/>
                  <a:t> </a:t>
                </a:r>
                <a:r>
                  <a:rPr lang="en-US" dirty="0"/>
                  <a:t>random policy)</a:t>
                </a:r>
              </a:p>
              <a:p>
                <a:pPr lvl="1"/>
                <a:r>
                  <a:rPr lang="en-US" dirty="0"/>
                  <a:t>Q: how do we get the values at the first place?</a:t>
                </a:r>
              </a:p>
              <a:p>
                <a:pPr lvl="1"/>
                <a:r>
                  <a:rPr lang="en-US" dirty="0"/>
                  <a:t>A: solving a system of equations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17" y="3591070"/>
            <a:ext cx="6634211" cy="2124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9023" y="3212690"/>
                <a:ext cx="4425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2.3+0.7−0.4+0.4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×0.9=0.675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23" y="3212690"/>
                <a:ext cx="4425122" cy="276999"/>
              </a:xfrm>
              <a:prstGeom prst="rect">
                <a:avLst/>
              </a:prstGeom>
              <a:blipFill>
                <a:blip r:embed="rId4"/>
                <a:stretch>
                  <a:fillRect l="-826" r="-9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5342" y="6000134"/>
                <a:ext cx="5426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=0.25×[−1.2×0.9−1.4×0.9+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−1+0.9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×2]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6000134"/>
                <a:ext cx="5426037" cy="276999"/>
              </a:xfrm>
              <a:prstGeom prst="rect">
                <a:avLst/>
              </a:prstGeom>
              <a:blipFill>
                <a:blip r:embed="rId5"/>
                <a:stretch>
                  <a:fillRect l="-225" t="-2174" r="-12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978878" y="4458929"/>
            <a:ext cx="31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2770" y="5278157"/>
            <a:ext cx="3687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0891B-6AFC-9D78-3931-814121C7B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4B33-6C03-0DF8-98A0-8B4C9E36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046C0-CF6B-84EE-DE78-7C0685A5F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Compute it in a recursive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9E85C8-9167-9E28-90CE-45C6497F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18" y="3680004"/>
            <a:ext cx="8001058" cy="2543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FED6B-50B7-4CFE-BC93-5D72321C9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27" y="2119567"/>
            <a:ext cx="2933721" cy="2333642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24EE874-E5E3-1FB6-695B-F9AE5C558018}"/>
              </a:ext>
            </a:extLst>
          </p:cNvPr>
          <p:cNvSpPr/>
          <p:nvPr/>
        </p:nvSpPr>
        <p:spPr>
          <a:xfrm>
            <a:off x="10523989" y="2311167"/>
            <a:ext cx="1090569" cy="1610686"/>
          </a:xfrm>
          <a:custGeom>
            <a:avLst/>
            <a:gdLst>
              <a:gd name="connsiteX0" fmla="*/ 1090569 w 1090569"/>
              <a:gd name="connsiteY0" fmla="*/ 1610686 h 1610686"/>
              <a:gd name="connsiteX1" fmla="*/ 1086374 w 1090569"/>
              <a:gd name="connsiteY1" fmla="*/ 1459684 h 1610686"/>
              <a:gd name="connsiteX2" fmla="*/ 1077985 w 1090569"/>
              <a:gd name="connsiteY2" fmla="*/ 1379989 h 1610686"/>
              <a:gd name="connsiteX3" fmla="*/ 1073791 w 1090569"/>
              <a:gd name="connsiteY3" fmla="*/ 1317072 h 1610686"/>
              <a:gd name="connsiteX4" fmla="*/ 1065402 w 1090569"/>
              <a:gd name="connsiteY4" fmla="*/ 1241571 h 1610686"/>
              <a:gd name="connsiteX5" fmla="*/ 1061207 w 1090569"/>
              <a:gd name="connsiteY5" fmla="*/ 1174459 h 1610686"/>
              <a:gd name="connsiteX6" fmla="*/ 1040235 w 1090569"/>
              <a:gd name="connsiteY6" fmla="*/ 1027651 h 1610686"/>
              <a:gd name="connsiteX7" fmla="*/ 1036040 w 1090569"/>
              <a:gd name="connsiteY7" fmla="*/ 1010873 h 1610686"/>
              <a:gd name="connsiteX8" fmla="*/ 1019262 w 1090569"/>
              <a:gd name="connsiteY8" fmla="*/ 947956 h 1610686"/>
              <a:gd name="connsiteX9" fmla="*/ 1006679 w 1090569"/>
              <a:gd name="connsiteY9" fmla="*/ 885039 h 1610686"/>
              <a:gd name="connsiteX10" fmla="*/ 985706 w 1090569"/>
              <a:gd name="connsiteY10" fmla="*/ 813732 h 1610686"/>
              <a:gd name="connsiteX11" fmla="*/ 968928 w 1090569"/>
              <a:gd name="connsiteY11" fmla="*/ 775982 h 1610686"/>
              <a:gd name="connsiteX12" fmla="*/ 947956 w 1090569"/>
              <a:gd name="connsiteY12" fmla="*/ 700481 h 1610686"/>
              <a:gd name="connsiteX13" fmla="*/ 918594 w 1090569"/>
              <a:gd name="connsiteY13" fmla="*/ 633369 h 1610686"/>
              <a:gd name="connsiteX14" fmla="*/ 897622 w 1090569"/>
              <a:gd name="connsiteY14" fmla="*/ 583035 h 1610686"/>
              <a:gd name="connsiteX15" fmla="*/ 885039 w 1090569"/>
              <a:gd name="connsiteY15" fmla="*/ 553673 h 1610686"/>
              <a:gd name="connsiteX16" fmla="*/ 872455 w 1090569"/>
              <a:gd name="connsiteY16" fmla="*/ 532701 h 1610686"/>
              <a:gd name="connsiteX17" fmla="*/ 859872 w 1090569"/>
              <a:gd name="connsiteY17" fmla="*/ 507534 h 1610686"/>
              <a:gd name="connsiteX18" fmla="*/ 847288 w 1090569"/>
              <a:gd name="connsiteY18" fmla="*/ 490756 h 1610686"/>
              <a:gd name="connsiteX19" fmla="*/ 822121 w 1090569"/>
              <a:gd name="connsiteY19" fmla="*/ 457200 h 1610686"/>
              <a:gd name="connsiteX20" fmla="*/ 809538 w 1090569"/>
              <a:gd name="connsiteY20" fmla="*/ 440422 h 1610686"/>
              <a:gd name="connsiteX21" fmla="*/ 771787 w 1090569"/>
              <a:gd name="connsiteY21" fmla="*/ 415255 h 1610686"/>
              <a:gd name="connsiteX22" fmla="*/ 763398 w 1090569"/>
              <a:gd name="connsiteY22" fmla="*/ 402672 h 1610686"/>
              <a:gd name="connsiteX23" fmla="*/ 721453 w 1090569"/>
              <a:gd name="connsiteY23" fmla="*/ 377505 h 1610686"/>
              <a:gd name="connsiteX24" fmla="*/ 713064 w 1090569"/>
              <a:gd name="connsiteY24" fmla="*/ 364921 h 1610686"/>
              <a:gd name="connsiteX25" fmla="*/ 696286 w 1090569"/>
              <a:gd name="connsiteY25" fmla="*/ 356532 h 1610686"/>
              <a:gd name="connsiteX26" fmla="*/ 683703 w 1090569"/>
              <a:gd name="connsiteY26" fmla="*/ 348143 h 1610686"/>
              <a:gd name="connsiteX27" fmla="*/ 641758 w 1090569"/>
              <a:gd name="connsiteY27" fmla="*/ 327171 h 1610686"/>
              <a:gd name="connsiteX28" fmla="*/ 624980 w 1090569"/>
              <a:gd name="connsiteY28" fmla="*/ 314587 h 1610686"/>
              <a:gd name="connsiteX29" fmla="*/ 612396 w 1090569"/>
              <a:gd name="connsiteY29" fmla="*/ 306198 h 1610686"/>
              <a:gd name="connsiteX30" fmla="*/ 574646 w 1090569"/>
              <a:gd name="connsiteY30" fmla="*/ 281031 h 1610686"/>
              <a:gd name="connsiteX31" fmla="*/ 520117 w 1090569"/>
              <a:gd name="connsiteY31" fmla="*/ 260059 h 1610686"/>
              <a:gd name="connsiteX32" fmla="*/ 494950 w 1090569"/>
              <a:gd name="connsiteY32" fmla="*/ 247475 h 1610686"/>
              <a:gd name="connsiteX33" fmla="*/ 427839 w 1090569"/>
              <a:gd name="connsiteY33" fmla="*/ 218114 h 1610686"/>
              <a:gd name="connsiteX34" fmla="*/ 348143 w 1090569"/>
              <a:gd name="connsiteY34" fmla="*/ 184558 h 1610686"/>
              <a:gd name="connsiteX35" fmla="*/ 318782 w 1090569"/>
              <a:gd name="connsiteY35" fmla="*/ 171974 h 1610686"/>
              <a:gd name="connsiteX36" fmla="*/ 247475 w 1090569"/>
              <a:gd name="connsiteY36" fmla="*/ 138418 h 1610686"/>
              <a:gd name="connsiteX37" fmla="*/ 222308 w 1090569"/>
              <a:gd name="connsiteY37" fmla="*/ 125835 h 1610686"/>
              <a:gd name="connsiteX38" fmla="*/ 171974 w 1090569"/>
              <a:gd name="connsiteY38" fmla="*/ 100668 h 1610686"/>
              <a:gd name="connsiteX39" fmla="*/ 142613 w 1090569"/>
              <a:gd name="connsiteY39" fmla="*/ 83890 h 1610686"/>
              <a:gd name="connsiteX40" fmla="*/ 130029 w 1090569"/>
              <a:gd name="connsiteY40" fmla="*/ 75501 h 1610686"/>
              <a:gd name="connsiteX41" fmla="*/ 117446 w 1090569"/>
              <a:gd name="connsiteY41" fmla="*/ 71306 h 1610686"/>
              <a:gd name="connsiteX42" fmla="*/ 79695 w 1090569"/>
              <a:gd name="connsiteY42" fmla="*/ 46139 h 1610686"/>
              <a:gd name="connsiteX43" fmla="*/ 46139 w 1090569"/>
              <a:gd name="connsiteY43" fmla="*/ 25167 h 1610686"/>
              <a:gd name="connsiteX44" fmla="*/ 20972 w 1090569"/>
              <a:gd name="connsiteY44" fmla="*/ 16778 h 1610686"/>
              <a:gd name="connsiteX45" fmla="*/ 12583 w 1090569"/>
              <a:gd name="connsiteY45" fmla="*/ 4194 h 1610686"/>
              <a:gd name="connsiteX46" fmla="*/ 0 w 1090569"/>
              <a:gd name="connsiteY46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69" h="1610686">
                <a:moveTo>
                  <a:pt x="1090569" y="1610686"/>
                </a:moveTo>
                <a:cubicBezTo>
                  <a:pt x="1089171" y="1560352"/>
                  <a:pt x="1089117" y="1509963"/>
                  <a:pt x="1086374" y="1459684"/>
                </a:cubicBezTo>
                <a:cubicBezTo>
                  <a:pt x="1084919" y="1433012"/>
                  <a:pt x="1080333" y="1406597"/>
                  <a:pt x="1077985" y="1379989"/>
                </a:cubicBezTo>
                <a:cubicBezTo>
                  <a:pt x="1076138" y="1359051"/>
                  <a:pt x="1075694" y="1338005"/>
                  <a:pt x="1073791" y="1317072"/>
                </a:cubicBezTo>
                <a:cubicBezTo>
                  <a:pt x="1071499" y="1291854"/>
                  <a:pt x="1067628" y="1266795"/>
                  <a:pt x="1065402" y="1241571"/>
                </a:cubicBezTo>
                <a:cubicBezTo>
                  <a:pt x="1063432" y="1219243"/>
                  <a:pt x="1063236" y="1196781"/>
                  <a:pt x="1061207" y="1174459"/>
                </a:cubicBezTo>
                <a:cubicBezTo>
                  <a:pt x="1058325" y="1142760"/>
                  <a:pt x="1047703" y="1057521"/>
                  <a:pt x="1040235" y="1027651"/>
                </a:cubicBezTo>
                <a:cubicBezTo>
                  <a:pt x="1038837" y="1022058"/>
                  <a:pt x="1037336" y="1016490"/>
                  <a:pt x="1036040" y="1010873"/>
                </a:cubicBezTo>
                <a:cubicBezTo>
                  <a:pt x="1024443" y="960621"/>
                  <a:pt x="1032612" y="988006"/>
                  <a:pt x="1019262" y="947956"/>
                </a:cubicBezTo>
                <a:cubicBezTo>
                  <a:pt x="1013913" y="915859"/>
                  <a:pt x="1015452" y="922323"/>
                  <a:pt x="1006679" y="885039"/>
                </a:cubicBezTo>
                <a:cubicBezTo>
                  <a:pt x="1000403" y="858365"/>
                  <a:pt x="995804" y="839698"/>
                  <a:pt x="985706" y="813732"/>
                </a:cubicBezTo>
                <a:cubicBezTo>
                  <a:pt x="980715" y="800898"/>
                  <a:pt x="974521" y="788565"/>
                  <a:pt x="968928" y="775982"/>
                </a:cubicBezTo>
                <a:cubicBezTo>
                  <a:pt x="961710" y="743500"/>
                  <a:pt x="960450" y="731715"/>
                  <a:pt x="947956" y="700481"/>
                </a:cubicBezTo>
                <a:cubicBezTo>
                  <a:pt x="938887" y="677809"/>
                  <a:pt x="926316" y="656534"/>
                  <a:pt x="918594" y="633369"/>
                </a:cubicBezTo>
                <a:cubicBezTo>
                  <a:pt x="904120" y="589946"/>
                  <a:pt x="917468" y="626037"/>
                  <a:pt x="897622" y="583035"/>
                </a:cubicBezTo>
                <a:cubicBezTo>
                  <a:pt x="893160" y="573367"/>
                  <a:pt x="889801" y="563197"/>
                  <a:pt x="885039" y="553673"/>
                </a:cubicBezTo>
                <a:cubicBezTo>
                  <a:pt x="881393" y="546381"/>
                  <a:pt x="876359" y="539858"/>
                  <a:pt x="872455" y="532701"/>
                </a:cubicBezTo>
                <a:cubicBezTo>
                  <a:pt x="867964" y="524467"/>
                  <a:pt x="864698" y="515577"/>
                  <a:pt x="859872" y="507534"/>
                </a:cubicBezTo>
                <a:cubicBezTo>
                  <a:pt x="856275" y="501539"/>
                  <a:pt x="851166" y="496573"/>
                  <a:pt x="847288" y="490756"/>
                </a:cubicBezTo>
                <a:cubicBezTo>
                  <a:pt x="811220" y="436654"/>
                  <a:pt x="855337" y="495951"/>
                  <a:pt x="822121" y="457200"/>
                </a:cubicBezTo>
                <a:cubicBezTo>
                  <a:pt x="817571" y="451892"/>
                  <a:pt x="814799" y="445025"/>
                  <a:pt x="809538" y="440422"/>
                </a:cubicBezTo>
                <a:cubicBezTo>
                  <a:pt x="777574" y="412454"/>
                  <a:pt x="799371" y="442839"/>
                  <a:pt x="771787" y="415255"/>
                </a:cubicBezTo>
                <a:cubicBezTo>
                  <a:pt x="768222" y="411690"/>
                  <a:pt x="767192" y="405992"/>
                  <a:pt x="763398" y="402672"/>
                </a:cubicBezTo>
                <a:cubicBezTo>
                  <a:pt x="749900" y="390861"/>
                  <a:pt x="736786" y="385171"/>
                  <a:pt x="721453" y="377505"/>
                </a:cubicBezTo>
                <a:cubicBezTo>
                  <a:pt x="718657" y="373310"/>
                  <a:pt x="716937" y="368148"/>
                  <a:pt x="713064" y="364921"/>
                </a:cubicBezTo>
                <a:cubicBezTo>
                  <a:pt x="708261" y="360918"/>
                  <a:pt x="701715" y="359634"/>
                  <a:pt x="696286" y="356532"/>
                </a:cubicBezTo>
                <a:cubicBezTo>
                  <a:pt x="691909" y="354031"/>
                  <a:pt x="688141" y="350533"/>
                  <a:pt x="683703" y="348143"/>
                </a:cubicBezTo>
                <a:cubicBezTo>
                  <a:pt x="669940" y="340732"/>
                  <a:pt x="655330" y="334927"/>
                  <a:pt x="641758" y="327171"/>
                </a:cubicBezTo>
                <a:cubicBezTo>
                  <a:pt x="635688" y="323703"/>
                  <a:pt x="630669" y="318650"/>
                  <a:pt x="624980" y="314587"/>
                </a:cubicBezTo>
                <a:cubicBezTo>
                  <a:pt x="620878" y="311657"/>
                  <a:pt x="616498" y="309128"/>
                  <a:pt x="612396" y="306198"/>
                </a:cubicBezTo>
                <a:cubicBezTo>
                  <a:pt x="591643" y="291375"/>
                  <a:pt x="598642" y="294120"/>
                  <a:pt x="574646" y="281031"/>
                </a:cubicBezTo>
                <a:cubicBezTo>
                  <a:pt x="528317" y="255761"/>
                  <a:pt x="571583" y="279854"/>
                  <a:pt x="520117" y="260059"/>
                </a:cubicBezTo>
                <a:cubicBezTo>
                  <a:pt x="511363" y="256692"/>
                  <a:pt x="503489" y="251356"/>
                  <a:pt x="494950" y="247475"/>
                </a:cubicBezTo>
                <a:cubicBezTo>
                  <a:pt x="472721" y="237371"/>
                  <a:pt x="450282" y="227733"/>
                  <a:pt x="427839" y="218114"/>
                </a:cubicBezTo>
                <a:lnTo>
                  <a:pt x="348143" y="184558"/>
                </a:lnTo>
                <a:cubicBezTo>
                  <a:pt x="338337" y="180409"/>
                  <a:pt x="328462" y="176411"/>
                  <a:pt x="318782" y="171974"/>
                </a:cubicBezTo>
                <a:cubicBezTo>
                  <a:pt x="294902" y="161029"/>
                  <a:pt x="271174" y="149752"/>
                  <a:pt x="247475" y="138418"/>
                </a:cubicBezTo>
                <a:cubicBezTo>
                  <a:pt x="239014" y="134371"/>
                  <a:pt x="230261" y="130806"/>
                  <a:pt x="222308" y="125835"/>
                </a:cubicBezTo>
                <a:cubicBezTo>
                  <a:pt x="183864" y="101807"/>
                  <a:pt x="201549" y="108061"/>
                  <a:pt x="171974" y="100668"/>
                </a:cubicBezTo>
                <a:cubicBezTo>
                  <a:pt x="148070" y="76762"/>
                  <a:pt x="172186" y="96564"/>
                  <a:pt x="142613" y="83890"/>
                </a:cubicBezTo>
                <a:cubicBezTo>
                  <a:pt x="137979" y="81904"/>
                  <a:pt x="134538" y="77756"/>
                  <a:pt x="130029" y="75501"/>
                </a:cubicBezTo>
                <a:cubicBezTo>
                  <a:pt x="126075" y="73524"/>
                  <a:pt x="121640" y="72704"/>
                  <a:pt x="117446" y="71306"/>
                </a:cubicBezTo>
                <a:cubicBezTo>
                  <a:pt x="89518" y="50361"/>
                  <a:pt x="112059" y="66367"/>
                  <a:pt x="79695" y="46139"/>
                </a:cubicBezTo>
                <a:cubicBezTo>
                  <a:pt x="68937" y="39415"/>
                  <a:pt x="57513" y="30337"/>
                  <a:pt x="46139" y="25167"/>
                </a:cubicBezTo>
                <a:cubicBezTo>
                  <a:pt x="38089" y="21508"/>
                  <a:pt x="20972" y="16778"/>
                  <a:pt x="20972" y="16778"/>
                </a:cubicBezTo>
                <a:cubicBezTo>
                  <a:pt x="18176" y="12583"/>
                  <a:pt x="16520" y="7343"/>
                  <a:pt x="12583" y="4194"/>
                </a:cubicBezTo>
                <a:cubicBezTo>
                  <a:pt x="9131" y="1432"/>
                  <a:pt x="0" y="0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98B96B-400A-1487-809F-2F68D2AD1CE3}"/>
                  </a:ext>
                </a:extLst>
              </p:cNvPr>
              <p:cNvSpPr txBox="1"/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w.r.t a particular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blipFill>
                <a:blip r:embed="rId5"/>
                <a:stretch>
                  <a:fillRect l="-18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B44AE3-F5E9-AE09-49A4-C3A26C8261D0}"/>
              </a:ext>
            </a:extLst>
          </p:cNvPr>
          <p:cNvCxnSpPr>
            <a:cxnSpLocks/>
          </p:cNvCxnSpPr>
          <p:nvPr/>
        </p:nvCxnSpPr>
        <p:spPr>
          <a:xfrm>
            <a:off x="3352800" y="2786778"/>
            <a:ext cx="13453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5FE7B4-3CF4-EF76-4F56-71914EDA832E}"/>
              </a:ext>
            </a:extLst>
          </p:cNvPr>
          <p:cNvSpPr txBox="1"/>
          <p:nvPr/>
        </p:nvSpPr>
        <p:spPr>
          <a:xfrm>
            <a:off x="3516475" y="1777610"/>
            <a:ext cx="323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Can we compute a bound of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9DAC74-5DC6-F8AE-6597-E7A31B12304E}"/>
                  </a:ext>
                </a:extLst>
              </p:cNvPr>
              <p:cNvSpPr txBox="1"/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blipFill>
                <a:blip r:embed="rId6"/>
                <a:stretch>
                  <a:fillRect l="-10870" r="-869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601564A-1A5C-621D-7E22-51C78CB1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1420955-F48E-097D-CD9A-D044A79D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883C436-87E3-D8D3-49EA-12CBA1E7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19DB49-8B90-7C75-2034-562167B8F573}"/>
              </a:ext>
            </a:extLst>
          </p:cNvPr>
          <p:cNvSpPr/>
          <p:nvPr/>
        </p:nvSpPr>
        <p:spPr>
          <a:xfrm>
            <a:off x="7335000" y="5481482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78EC87-B117-72EB-636F-964208F2FA10}"/>
              </a:ext>
            </a:extLst>
          </p:cNvPr>
          <p:cNvGrpSpPr/>
          <p:nvPr/>
        </p:nvGrpSpPr>
        <p:grpSpPr>
          <a:xfrm>
            <a:off x="683702" y="3896686"/>
            <a:ext cx="1698771" cy="1023835"/>
            <a:chOff x="683702" y="3896686"/>
            <a:chExt cx="1698771" cy="10238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AE71B1-228F-13B3-E99D-BFDE91B903AC}"/>
                </a:ext>
              </a:extLst>
            </p:cNvPr>
            <p:cNvSpPr txBox="1"/>
            <p:nvPr/>
          </p:nvSpPr>
          <p:spPr>
            <a:xfrm>
              <a:off x="683702" y="4274190"/>
              <a:ext cx="1698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Unique solution of this equation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599B714-5DE7-889B-FBD0-A29BA00A404D}"/>
                </a:ext>
              </a:extLst>
            </p:cNvPr>
            <p:cNvCxnSpPr>
              <a:stCxn id="8" idx="0"/>
              <a:endCxn id="7" idx="1"/>
            </p:cNvCxnSpPr>
            <p:nvPr/>
          </p:nvCxnSpPr>
          <p:spPr>
            <a:xfrm flipV="1">
              <a:off x="1533088" y="3896686"/>
              <a:ext cx="723551" cy="3775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7FB5091-4B5E-CD15-9A30-C475A0BC3AAB}"/>
              </a:ext>
            </a:extLst>
          </p:cNvPr>
          <p:cNvSpPr/>
          <p:nvPr/>
        </p:nvSpPr>
        <p:spPr>
          <a:xfrm>
            <a:off x="2256639" y="3657599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BA7E69-9B37-F68A-D6BC-FD86E1D9F4AE}"/>
              </a:ext>
            </a:extLst>
          </p:cNvPr>
          <p:cNvCxnSpPr/>
          <p:nvPr/>
        </p:nvCxnSpPr>
        <p:spPr>
          <a:xfrm>
            <a:off x="3890317" y="2786778"/>
            <a:ext cx="0" cy="8932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39B0408-D7F0-1DB9-A579-F2688A6F6F6F}"/>
              </a:ext>
            </a:extLst>
          </p:cNvPr>
          <p:cNvSpPr txBox="1"/>
          <p:nvPr/>
        </p:nvSpPr>
        <p:spPr>
          <a:xfrm>
            <a:off x="3974626" y="3237998"/>
            <a:ext cx="128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return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1E960A-5C46-5832-99C9-4C6374D00579}"/>
              </a:ext>
            </a:extLst>
          </p:cNvPr>
          <p:cNvSpPr/>
          <p:nvPr/>
        </p:nvSpPr>
        <p:spPr>
          <a:xfrm>
            <a:off x="2767915" y="2169348"/>
            <a:ext cx="2261286" cy="72213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81F361-ECB9-7276-0A0D-F19AED0726C5}"/>
              </a:ext>
            </a:extLst>
          </p:cNvPr>
          <p:cNvCxnSpPr>
            <a:cxnSpLocks/>
          </p:cNvCxnSpPr>
          <p:nvPr/>
        </p:nvCxnSpPr>
        <p:spPr>
          <a:xfrm>
            <a:off x="7858897" y="5107965"/>
            <a:ext cx="2261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4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/>
      <p:bldP spid="15" grpId="0"/>
      <p:bldP spid="13" grpId="0" animBg="1"/>
      <p:bldP spid="7" grpId="0" animBg="1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C585D-707C-8A79-3AD1-12CDDB564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DB08-27FE-A5BE-B1D5-0F3904EB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5292C-07C2-1A08-7260-A6B3B2F42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Gridworld example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=0.9, under a </a:t>
                </a:r>
                <a:r>
                  <a:rPr lang="en-US" altLang="zh-CN" dirty="0"/>
                  <a:t>uniform</a:t>
                </a:r>
                <a:r>
                  <a:rPr lang="zh-CN" altLang="en-US" dirty="0"/>
                  <a:t> </a:t>
                </a:r>
                <a:r>
                  <a:rPr lang="en-US" dirty="0"/>
                  <a:t>random policy)</a:t>
                </a:r>
              </a:p>
              <a:p>
                <a:pPr lvl="1"/>
                <a:r>
                  <a:rPr lang="en-US" dirty="0"/>
                  <a:t>Q: how do we get the values at the first place?</a:t>
                </a:r>
              </a:p>
              <a:p>
                <a:pPr lvl="1"/>
                <a:r>
                  <a:rPr lang="en-US" dirty="0"/>
                  <a:t>A: solving a system of equations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F10678B-B6A1-D1ED-2C77-9896CB7B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17" y="3591070"/>
            <a:ext cx="6634211" cy="2124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D6778-0721-7D9E-1470-F716BA4418B0}"/>
                  </a:ext>
                </a:extLst>
              </p:cNvPr>
              <p:cNvSpPr txBox="1"/>
              <p:nvPr/>
            </p:nvSpPr>
            <p:spPr>
              <a:xfrm>
                <a:off x="5919023" y="3212690"/>
                <a:ext cx="4425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2.3+0.7−0.4+0.4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×0.9=0.675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23" y="3212690"/>
                <a:ext cx="4425122" cy="276999"/>
              </a:xfrm>
              <a:prstGeom prst="rect">
                <a:avLst/>
              </a:prstGeom>
              <a:blipFill>
                <a:blip r:embed="rId4"/>
                <a:stretch>
                  <a:fillRect l="-826" r="-9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1E3EF3-7070-DF8E-DF52-0775DE8B7B5B}"/>
                  </a:ext>
                </a:extLst>
              </p:cNvPr>
              <p:cNvSpPr txBox="1"/>
              <p:nvPr/>
            </p:nvSpPr>
            <p:spPr>
              <a:xfrm>
                <a:off x="5255342" y="6000134"/>
                <a:ext cx="5426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=0.25×[−1.2×0.9−1.4×0.9+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−1+0.9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×2]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6000134"/>
                <a:ext cx="5426037" cy="276999"/>
              </a:xfrm>
              <a:prstGeom prst="rect">
                <a:avLst/>
              </a:prstGeom>
              <a:blipFill>
                <a:blip r:embed="rId5"/>
                <a:stretch>
                  <a:fillRect l="-225" t="-2174" r="-12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FB84CA4-F975-9C5A-02C8-872BD0AB7BFC}"/>
              </a:ext>
            </a:extLst>
          </p:cNvPr>
          <p:cNvSpPr txBox="1"/>
          <p:nvPr/>
        </p:nvSpPr>
        <p:spPr>
          <a:xfrm>
            <a:off x="7978878" y="4458929"/>
            <a:ext cx="31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2D826-98C1-77FF-C895-552F379931C4}"/>
              </a:ext>
            </a:extLst>
          </p:cNvPr>
          <p:cNvSpPr txBox="1"/>
          <p:nvPr/>
        </p:nvSpPr>
        <p:spPr>
          <a:xfrm>
            <a:off x="8762770" y="5278157"/>
            <a:ext cx="3687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5A6B8-7525-994D-2F6D-65E79517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A0A3-3072-D3EA-88CC-E27864C0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4D80-C86B-56FF-E2EA-9085F504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closer look with a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22177" y="2592126"/>
                <a:ext cx="544989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7" y="2592126"/>
                <a:ext cx="544989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6912" y="3296801"/>
                <a:ext cx="24523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12" y="3296801"/>
                <a:ext cx="2452338" cy="369332"/>
              </a:xfrm>
              <a:prstGeom prst="rect">
                <a:avLst/>
              </a:prstGeom>
              <a:blipFill>
                <a:blip r:embed="rId3"/>
                <a:stretch>
                  <a:fillRect l="-248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19800" y="3934364"/>
                <a:ext cx="25487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00" y="3934364"/>
                <a:ext cx="2548711" cy="369332"/>
              </a:xfrm>
              <a:prstGeom prst="rect">
                <a:avLst/>
              </a:prstGeom>
              <a:blipFill>
                <a:blip r:embed="rId4"/>
                <a:stretch>
                  <a:fillRect l="-358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2383" y="4525788"/>
                <a:ext cx="2971583" cy="624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83" y="4525788"/>
                <a:ext cx="2971583" cy="624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03457" y="5463837"/>
            <a:ext cx="482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of the solution’s existence and uniqueness?</a:t>
            </a:r>
          </a:p>
        </p:txBody>
      </p:sp>
      <p:sp>
        <p:nvSpPr>
          <p:cNvPr id="9" name="Arc 8"/>
          <p:cNvSpPr/>
          <p:nvPr/>
        </p:nvSpPr>
        <p:spPr>
          <a:xfrm rot="16200000">
            <a:off x="2256641" y="2520890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6200000">
            <a:off x="2218890" y="3225565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2189528" y="3921852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437776" y="4165134"/>
            <a:ext cx="4865615" cy="1077985"/>
            <a:chOff x="4437776" y="4165134"/>
            <a:chExt cx="4865615" cy="1077985"/>
          </a:xfrm>
        </p:grpSpPr>
        <p:sp>
          <p:nvSpPr>
            <p:cNvPr id="12" name="Rectangle 11"/>
            <p:cNvSpPr/>
            <p:nvPr/>
          </p:nvSpPr>
          <p:spPr>
            <a:xfrm>
              <a:off x="4437776" y="4538444"/>
              <a:ext cx="1845578" cy="704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18914" y="4165134"/>
              <a:ext cx="2684477" cy="38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State occupancy matrix</a:t>
              </a: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6300132" y="4355984"/>
              <a:ext cx="318782" cy="1698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7357" y="4599264"/>
                <a:ext cx="4083747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357" y="4599264"/>
                <a:ext cx="4083747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617204" y="5226341"/>
            <a:ext cx="4274192" cy="1007058"/>
            <a:chOff x="7617204" y="5226341"/>
            <a:chExt cx="4274192" cy="100705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215306" y="5226341"/>
              <a:ext cx="13422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17204" y="5587068"/>
                  <a:ext cx="4274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Each row depicts the discounted probability of visiting state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starting from state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7204" y="5587068"/>
                  <a:ext cx="4274192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284" t="-5660" r="-1854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9869648" y="5268286"/>
              <a:ext cx="0" cy="3565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44978" y="3354245"/>
                <a:ext cx="2483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Complexity: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978" y="3354245"/>
                <a:ext cx="2483181" cy="400110"/>
              </a:xfrm>
              <a:prstGeom prst="rect">
                <a:avLst/>
              </a:prstGeom>
              <a:blipFill>
                <a:blip r:embed="rId8"/>
                <a:stretch>
                  <a:fillRect l="-270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2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closer look with a matrix form</a:t>
                </a:r>
              </a:p>
              <a:p>
                <a:pPr lvl="1"/>
                <a:r>
                  <a:rPr lang="en-US" dirty="0"/>
                  <a:t>For any non-zero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39391" y="2940980"/>
                <a:ext cx="5025735" cy="693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391" y="2940980"/>
                <a:ext cx="5025735" cy="693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3905" y="3760040"/>
                <a:ext cx="3198696" cy="69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05" y="3760040"/>
                <a:ext cx="3198696" cy="690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05238" y="4527096"/>
                <a:ext cx="3113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38" y="4527096"/>
                <a:ext cx="3113481" cy="461665"/>
              </a:xfrm>
              <a:prstGeom prst="rect">
                <a:avLst/>
              </a:prstGeom>
              <a:blipFill>
                <a:blip r:embed="rId5"/>
                <a:stretch>
                  <a:fillRect l="-58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7580" y="5399727"/>
                <a:ext cx="5079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invertible if for any non-zero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80" y="5399727"/>
                <a:ext cx="507903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090" y="2985884"/>
            <a:ext cx="2505075" cy="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ABC98-53AF-DA94-372B-77914685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4338-3DDF-8FFE-F8BD-0317D5B5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FD991-C3BB-8335-314D-23A4096D36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Compute it in a recursive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B32095-CDAE-DCA5-1738-161FC66CA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18" y="3680004"/>
            <a:ext cx="8001058" cy="2543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9149E2-2350-4E2A-AD0C-5407407D2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27" y="2119567"/>
            <a:ext cx="2933721" cy="2333642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C0D42728-4292-F16D-DFCE-363C44DA9FB9}"/>
              </a:ext>
            </a:extLst>
          </p:cNvPr>
          <p:cNvSpPr/>
          <p:nvPr/>
        </p:nvSpPr>
        <p:spPr>
          <a:xfrm>
            <a:off x="10523989" y="2311167"/>
            <a:ext cx="1090569" cy="1610686"/>
          </a:xfrm>
          <a:custGeom>
            <a:avLst/>
            <a:gdLst>
              <a:gd name="connsiteX0" fmla="*/ 1090569 w 1090569"/>
              <a:gd name="connsiteY0" fmla="*/ 1610686 h 1610686"/>
              <a:gd name="connsiteX1" fmla="*/ 1086374 w 1090569"/>
              <a:gd name="connsiteY1" fmla="*/ 1459684 h 1610686"/>
              <a:gd name="connsiteX2" fmla="*/ 1077985 w 1090569"/>
              <a:gd name="connsiteY2" fmla="*/ 1379989 h 1610686"/>
              <a:gd name="connsiteX3" fmla="*/ 1073791 w 1090569"/>
              <a:gd name="connsiteY3" fmla="*/ 1317072 h 1610686"/>
              <a:gd name="connsiteX4" fmla="*/ 1065402 w 1090569"/>
              <a:gd name="connsiteY4" fmla="*/ 1241571 h 1610686"/>
              <a:gd name="connsiteX5" fmla="*/ 1061207 w 1090569"/>
              <a:gd name="connsiteY5" fmla="*/ 1174459 h 1610686"/>
              <a:gd name="connsiteX6" fmla="*/ 1040235 w 1090569"/>
              <a:gd name="connsiteY6" fmla="*/ 1027651 h 1610686"/>
              <a:gd name="connsiteX7" fmla="*/ 1036040 w 1090569"/>
              <a:gd name="connsiteY7" fmla="*/ 1010873 h 1610686"/>
              <a:gd name="connsiteX8" fmla="*/ 1019262 w 1090569"/>
              <a:gd name="connsiteY8" fmla="*/ 947956 h 1610686"/>
              <a:gd name="connsiteX9" fmla="*/ 1006679 w 1090569"/>
              <a:gd name="connsiteY9" fmla="*/ 885039 h 1610686"/>
              <a:gd name="connsiteX10" fmla="*/ 985706 w 1090569"/>
              <a:gd name="connsiteY10" fmla="*/ 813732 h 1610686"/>
              <a:gd name="connsiteX11" fmla="*/ 968928 w 1090569"/>
              <a:gd name="connsiteY11" fmla="*/ 775982 h 1610686"/>
              <a:gd name="connsiteX12" fmla="*/ 947956 w 1090569"/>
              <a:gd name="connsiteY12" fmla="*/ 700481 h 1610686"/>
              <a:gd name="connsiteX13" fmla="*/ 918594 w 1090569"/>
              <a:gd name="connsiteY13" fmla="*/ 633369 h 1610686"/>
              <a:gd name="connsiteX14" fmla="*/ 897622 w 1090569"/>
              <a:gd name="connsiteY14" fmla="*/ 583035 h 1610686"/>
              <a:gd name="connsiteX15" fmla="*/ 885039 w 1090569"/>
              <a:gd name="connsiteY15" fmla="*/ 553673 h 1610686"/>
              <a:gd name="connsiteX16" fmla="*/ 872455 w 1090569"/>
              <a:gd name="connsiteY16" fmla="*/ 532701 h 1610686"/>
              <a:gd name="connsiteX17" fmla="*/ 859872 w 1090569"/>
              <a:gd name="connsiteY17" fmla="*/ 507534 h 1610686"/>
              <a:gd name="connsiteX18" fmla="*/ 847288 w 1090569"/>
              <a:gd name="connsiteY18" fmla="*/ 490756 h 1610686"/>
              <a:gd name="connsiteX19" fmla="*/ 822121 w 1090569"/>
              <a:gd name="connsiteY19" fmla="*/ 457200 h 1610686"/>
              <a:gd name="connsiteX20" fmla="*/ 809538 w 1090569"/>
              <a:gd name="connsiteY20" fmla="*/ 440422 h 1610686"/>
              <a:gd name="connsiteX21" fmla="*/ 771787 w 1090569"/>
              <a:gd name="connsiteY21" fmla="*/ 415255 h 1610686"/>
              <a:gd name="connsiteX22" fmla="*/ 763398 w 1090569"/>
              <a:gd name="connsiteY22" fmla="*/ 402672 h 1610686"/>
              <a:gd name="connsiteX23" fmla="*/ 721453 w 1090569"/>
              <a:gd name="connsiteY23" fmla="*/ 377505 h 1610686"/>
              <a:gd name="connsiteX24" fmla="*/ 713064 w 1090569"/>
              <a:gd name="connsiteY24" fmla="*/ 364921 h 1610686"/>
              <a:gd name="connsiteX25" fmla="*/ 696286 w 1090569"/>
              <a:gd name="connsiteY25" fmla="*/ 356532 h 1610686"/>
              <a:gd name="connsiteX26" fmla="*/ 683703 w 1090569"/>
              <a:gd name="connsiteY26" fmla="*/ 348143 h 1610686"/>
              <a:gd name="connsiteX27" fmla="*/ 641758 w 1090569"/>
              <a:gd name="connsiteY27" fmla="*/ 327171 h 1610686"/>
              <a:gd name="connsiteX28" fmla="*/ 624980 w 1090569"/>
              <a:gd name="connsiteY28" fmla="*/ 314587 h 1610686"/>
              <a:gd name="connsiteX29" fmla="*/ 612396 w 1090569"/>
              <a:gd name="connsiteY29" fmla="*/ 306198 h 1610686"/>
              <a:gd name="connsiteX30" fmla="*/ 574646 w 1090569"/>
              <a:gd name="connsiteY30" fmla="*/ 281031 h 1610686"/>
              <a:gd name="connsiteX31" fmla="*/ 520117 w 1090569"/>
              <a:gd name="connsiteY31" fmla="*/ 260059 h 1610686"/>
              <a:gd name="connsiteX32" fmla="*/ 494950 w 1090569"/>
              <a:gd name="connsiteY32" fmla="*/ 247475 h 1610686"/>
              <a:gd name="connsiteX33" fmla="*/ 427839 w 1090569"/>
              <a:gd name="connsiteY33" fmla="*/ 218114 h 1610686"/>
              <a:gd name="connsiteX34" fmla="*/ 348143 w 1090569"/>
              <a:gd name="connsiteY34" fmla="*/ 184558 h 1610686"/>
              <a:gd name="connsiteX35" fmla="*/ 318782 w 1090569"/>
              <a:gd name="connsiteY35" fmla="*/ 171974 h 1610686"/>
              <a:gd name="connsiteX36" fmla="*/ 247475 w 1090569"/>
              <a:gd name="connsiteY36" fmla="*/ 138418 h 1610686"/>
              <a:gd name="connsiteX37" fmla="*/ 222308 w 1090569"/>
              <a:gd name="connsiteY37" fmla="*/ 125835 h 1610686"/>
              <a:gd name="connsiteX38" fmla="*/ 171974 w 1090569"/>
              <a:gd name="connsiteY38" fmla="*/ 100668 h 1610686"/>
              <a:gd name="connsiteX39" fmla="*/ 142613 w 1090569"/>
              <a:gd name="connsiteY39" fmla="*/ 83890 h 1610686"/>
              <a:gd name="connsiteX40" fmla="*/ 130029 w 1090569"/>
              <a:gd name="connsiteY40" fmla="*/ 75501 h 1610686"/>
              <a:gd name="connsiteX41" fmla="*/ 117446 w 1090569"/>
              <a:gd name="connsiteY41" fmla="*/ 71306 h 1610686"/>
              <a:gd name="connsiteX42" fmla="*/ 79695 w 1090569"/>
              <a:gd name="connsiteY42" fmla="*/ 46139 h 1610686"/>
              <a:gd name="connsiteX43" fmla="*/ 46139 w 1090569"/>
              <a:gd name="connsiteY43" fmla="*/ 25167 h 1610686"/>
              <a:gd name="connsiteX44" fmla="*/ 20972 w 1090569"/>
              <a:gd name="connsiteY44" fmla="*/ 16778 h 1610686"/>
              <a:gd name="connsiteX45" fmla="*/ 12583 w 1090569"/>
              <a:gd name="connsiteY45" fmla="*/ 4194 h 1610686"/>
              <a:gd name="connsiteX46" fmla="*/ 0 w 1090569"/>
              <a:gd name="connsiteY46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69" h="1610686">
                <a:moveTo>
                  <a:pt x="1090569" y="1610686"/>
                </a:moveTo>
                <a:cubicBezTo>
                  <a:pt x="1089171" y="1560352"/>
                  <a:pt x="1089117" y="1509963"/>
                  <a:pt x="1086374" y="1459684"/>
                </a:cubicBezTo>
                <a:cubicBezTo>
                  <a:pt x="1084919" y="1433012"/>
                  <a:pt x="1080333" y="1406597"/>
                  <a:pt x="1077985" y="1379989"/>
                </a:cubicBezTo>
                <a:cubicBezTo>
                  <a:pt x="1076138" y="1359051"/>
                  <a:pt x="1075694" y="1338005"/>
                  <a:pt x="1073791" y="1317072"/>
                </a:cubicBezTo>
                <a:cubicBezTo>
                  <a:pt x="1071499" y="1291854"/>
                  <a:pt x="1067628" y="1266795"/>
                  <a:pt x="1065402" y="1241571"/>
                </a:cubicBezTo>
                <a:cubicBezTo>
                  <a:pt x="1063432" y="1219243"/>
                  <a:pt x="1063236" y="1196781"/>
                  <a:pt x="1061207" y="1174459"/>
                </a:cubicBezTo>
                <a:cubicBezTo>
                  <a:pt x="1058325" y="1142760"/>
                  <a:pt x="1047703" y="1057521"/>
                  <a:pt x="1040235" y="1027651"/>
                </a:cubicBezTo>
                <a:cubicBezTo>
                  <a:pt x="1038837" y="1022058"/>
                  <a:pt x="1037336" y="1016490"/>
                  <a:pt x="1036040" y="1010873"/>
                </a:cubicBezTo>
                <a:cubicBezTo>
                  <a:pt x="1024443" y="960621"/>
                  <a:pt x="1032612" y="988006"/>
                  <a:pt x="1019262" y="947956"/>
                </a:cubicBezTo>
                <a:cubicBezTo>
                  <a:pt x="1013913" y="915859"/>
                  <a:pt x="1015452" y="922323"/>
                  <a:pt x="1006679" y="885039"/>
                </a:cubicBezTo>
                <a:cubicBezTo>
                  <a:pt x="1000403" y="858365"/>
                  <a:pt x="995804" y="839698"/>
                  <a:pt x="985706" y="813732"/>
                </a:cubicBezTo>
                <a:cubicBezTo>
                  <a:pt x="980715" y="800898"/>
                  <a:pt x="974521" y="788565"/>
                  <a:pt x="968928" y="775982"/>
                </a:cubicBezTo>
                <a:cubicBezTo>
                  <a:pt x="961710" y="743500"/>
                  <a:pt x="960450" y="731715"/>
                  <a:pt x="947956" y="700481"/>
                </a:cubicBezTo>
                <a:cubicBezTo>
                  <a:pt x="938887" y="677809"/>
                  <a:pt x="926316" y="656534"/>
                  <a:pt x="918594" y="633369"/>
                </a:cubicBezTo>
                <a:cubicBezTo>
                  <a:pt x="904120" y="589946"/>
                  <a:pt x="917468" y="626037"/>
                  <a:pt x="897622" y="583035"/>
                </a:cubicBezTo>
                <a:cubicBezTo>
                  <a:pt x="893160" y="573367"/>
                  <a:pt x="889801" y="563197"/>
                  <a:pt x="885039" y="553673"/>
                </a:cubicBezTo>
                <a:cubicBezTo>
                  <a:pt x="881393" y="546381"/>
                  <a:pt x="876359" y="539858"/>
                  <a:pt x="872455" y="532701"/>
                </a:cubicBezTo>
                <a:cubicBezTo>
                  <a:pt x="867964" y="524467"/>
                  <a:pt x="864698" y="515577"/>
                  <a:pt x="859872" y="507534"/>
                </a:cubicBezTo>
                <a:cubicBezTo>
                  <a:pt x="856275" y="501539"/>
                  <a:pt x="851166" y="496573"/>
                  <a:pt x="847288" y="490756"/>
                </a:cubicBezTo>
                <a:cubicBezTo>
                  <a:pt x="811220" y="436654"/>
                  <a:pt x="855337" y="495951"/>
                  <a:pt x="822121" y="457200"/>
                </a:cubicBezTo>
                <a:cubicBezTo>
                  <a:pt x="817571" y="451892"/>
                  <a:pt x="814799" y="445025"/>
                  <a:pt x="809538" y="440422"/>
                </a:cubicBezTo>
                <a:cubicBezTo>
                  <a:pt x="777574" y="412454"/>
                  <a:pt x="799371" y="442839"/>
                  <a:pt x="771787" y="415255"/>
                </a:cubicBezTo>
                <a:cubicBezTo>
                  <a:pt x="768222" y="411690"/>
                  <a:pt x="767192" y="405992"/>
                  <a:pt x="763398" y="402672"/>
                </a:cubicBezTo>
                <a:cubicBezTo>
                  <a:pt x="749900" y="390861"/>
                  <a:pt x="736786" y="385171"/>
                  <a:pt x="721453" y="377505"/>
                </a:cubicBezTo>
                <a:cubicBezTo>
                  <a:pt x="718657" y="373310"/>
                  <a:pt x="716937" y="368148"/>
                  <a:pt x="713064" y="364921"/>
                </a:cubicBezTo>
                <a:cubicBezTo>
                  <a:pt x="708261" y="360918"/>
                  <a:pt x="701715" y="359634"/>
                  <a:pt x="696286" y="356532"/>
                </a:cubicBezTo>
                <a:cubicBezTo>
                  <a:pt x="691909" y="354031"/>
                  <a:pt x="688141" y="350533"/>
                  <a:pt x="683703" y="348143"/>
                </a:cubicBezTo>
                <a:cubicBezTo>
                  <a:pt x="669940" y="340732"/>
                  <a:pt x="655330" y="334927"/>
                  <a:pt x="641758" y="327171"/>
                </a:cubicBezTo>
                <a:cubicBezTo>
                  <a:pt x="635688" y="323703"/>
                  <a:pt x="630669" y="318650"/>
                  <a:pt x="624980" y="314587"/>
                </a:cubicBezTo>
                <a:cubicBezTo>
                  <a:pt x="620878" y="311657"/>
                  <a:pt x="616498" y="309128"/>
                  <a:pt x="612396" y="306198"/>
                </a:cubicBezTo>
                <a:cubicBezTo>
                  <a:pt x="591643" y="291375"/>
                  <a:pt x="598642" y="294120"/>
                  <a:pt x="574646" y="281031"/>
                </a:cubicBezTo>
                <a:cubicBezTo>
                  <a:pt x="528317" y="255761"/>
                  <a:pt x="571583" y="279854"/>
                  <a:pt x="520117" y="260059"/>
                </a:cubicBezTo>
                <a:cubicBezTo>
                  <a:pt x="511363" y="256692"/>
                  <a:pt x="503489" y="251356"/>
                  <a:pt x="494950" y="247475"/>
                </a:cubicBezTo>
                <a:cubicBezTo>
                  <a:pt x="472721" y="237371"/>
                  <a:pt x="450282" y="227733"/>
                  <a:pt x="427839" y="218114"/>
                </a:cubicBezTo>
                <a:lnTo>
                  <a:pt x="348143" y="184558"/>
                </a:lnTo>
                <a:cubicBezTo>
                  <a:pt x="338337" y="180409"/>
                  <a:pt x="328462" y="176411"/>
                  <a:pt x="318782" y="171974"/>
                </a:cubicBezTo>
                <a:cubicBezTo>
                  <a:pt x="294902" y="161029"/>
                  <a:pt x="271174" y="149752"/>
                  <a:pt x="247475" y="138418"/>
                </a:cubicBezTo>
                <a:cubicBezTo>
                  <a:pt x="239014" y="134371"/>
                  <a:pt x="230261" y="130806"/>
                  <a:pt x="222308" y="125835"/>
                </a:cubicBezTo>
                <a:cubicBezTo>
                  <a:pt x="183864" y="101807"/>
                  <a:pt x="201549" y="108061"/>
                  <a:pt x="171974" y="100668"/>
                </a:cubicBezTo>
                <a:cubicBezTo>
                  <a:pt x="148070" y="76762"/>
                  <a:pt x="172186" y="96564"/>
                  <a:pt x="142613" y="83890"/>
                </a:cubicBezTo>
                <a:cubicBezTo>
                  <a:pt x="137979" y="81904"/>
                  <a:pt x="134538" y="77756"/>
                  <a:pt x="130029" y="75501"/>
                </a:cubicBezTo>
                <a:cubicBezTo>
                  <a:pt x="126075" y="73524"/>
                  <a:pt x="121640" y="72704"/>
                  <a:pt x="117446" y="71306"/>
                </a:cubicBezTo>
                <a:cubicBezTo>
                  <a:pt x="89518" y="50361"/>
                  <a:pt x="112059" y="66367"/>
                  <a:pt x="79695" y="46139"/>
                </a:cubicBezTo>
                <a:cubicBezTo>
                  <a:pt x="68937" y="39415"/>
                  <a:pt x="57513" y="30337"/>
                  <a:pt x="46139" y="25167"/>
                </a:cubicBezTo>
                <a:cubicBezTo>
                  <a:pt x="38089" y="21508"/>
                  <a:pt x="20972" y="16778"/>
                  <a:pt x="20972" y="16778"/>
                </a:cubicBezTo>
                <a:cubicBezTo>
                  <a:pt x="18176" y="12583"/>
                  <a:pt x="16520" y="7343"/>
                  <a:pt x="12583" y="4194"/>
                </a:cubicBezTo>
                <a:cubicBezTo>
                  <a:pt x="9131" y="1432"/>
                  <a:pt x="0" y="0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D9E1F7-B598-A041-32C4-CE01FEF15234}"/>
                  </a:ext>
                </a:extLst>
              </p:cNvPr>
              <p:cNvSpPr txBox="1"/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w.r.t a particular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blipFill>
                <a:blip r:embed="rId5"/>
                <a:stretch>
                  <a:fillRect l="-18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85801B-79A0-751E-22EA-190AE674BA7A}"/>
              </a:ext>
            </a:extLst>
          </p:cNvPr>
          <p:cNvCxnSpPr>
            <a:cxnSpLocks/>
          </p:cNvCxnSpPr>
          <p:nvPr/>
        </p:nvCxnSpPr>
        <p:spPr>
          <a:xfrm>
            <a:off x="3352800" y="2786778"/>
            <a:ext cx="13453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B675AD-E7BC-C070-7591-6F5FDF083047}"/>
              </a:ext>
            </a:extLst>
          </p:cNvPr>
          <p:cNvSpPr txBox="1"/>
          <p:nvPr/>
        </p:nvSpPr>
        <p:spPr>
          <a:xfrm>
            <a:off x="3516475" y="1777610"/>
            <a:ext cx="323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Can we compute a bound of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683C55-A6FE-06E9-A9B9-897287405C5E}"/>
                  </a:ext>
                </a:extLst>
              </p:cNvPr>
              <p:cNvSpPr txBox="1"/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blipFill>
                <a:blip r:embed="rId6"/>
                <a:stretch>
                  <a:fillRect l="-10870" r="-869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FB583BC-74A4-2CDE-8856-3E875B5C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BB536A2-603A-08BE-7393-71B94C8E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6A69ADA-939C-292B-8637-AE422BE6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F85CB-09FD-1F41-DEDA-93A19F5E230F}"/>
              </a:ext>
            </a:extLst>
          </p:cNvPr>
          <p:cNvSpPr/>
          <p:nvPr/>
        </p:nvSpPr>
        <p:spPr>
          <a:xfrm>
            <a:off x="7335000" y="5481482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10AD59-9530-C3DE-91B6-F9BB86F30909}"/>
              </a:ext>
            </a:extLst>
          </p:cNvPr>
          <p:cNvGrpSpPr/>
          <p:nvPr/>
        </p:nvGrpSpPr>
        <p:grpSpPr>
          <a:xfrm>
            <a:off x="683702" y="3896686"/>
            <a:ext cx="1698771" cy="1023835"/>
            <a:chOff x="683702" y="3896686"/>
            <a:chExt cx="1698771" cy="10238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8AA0CA-449E-EE63-0128-0408F57F1137}"/>
                </a:ext>
              </a:extLst>
            </p:cNvPr>
            <p:cNvSpPr txBox="1"/>
            <p:nvPr/>
          </p:nvSpPr>
          <p:spPr>
            <a:xfrm>
              <a:off x="683702" y="4274190"/>
              <a:ext cx="1698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Unique solution of this equation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EFA0E30-042E-48F2-F2CE-33040EFB2ACD}"/>
                </a:ext>
              </a:extLst>
            </p:cNvPr>
            <p:cNvCxnSpPr>
              <a:stCxn id="8" idx="0"/>
              <a:endCxn id="7" idx="1"/>
            </p:cNvCxnSpPr>
            <p:nvPr/>
          </p:nvCxnSpPr>
          <p:spPr>
            <a:xfrm flipV="1">
              <a:off x="1533088" y="3896686"/>
              <a:ext cx="723551" cy="3775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CC14CC0-7DFB-EB16-EAD5-12F91BBCDB51}"/>
              </a:ext>
            </a:extLst>
          </p:cNvPr>
          <p:cNvSpPr/>
          <p:nvPr/>
        </p:nvSpPr>
        <p:spPr>
          <a:xfrm>
            <a:off x="2256639" y="3657599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FAA5E6-FC28-0492-AECF-1E1533B149A1}"/>
              </a:ext>
            </a:extLst>
          </p:cNvPr>
          <p:cNvCxnSpPr/>
          <p:nvPr/>
        </p:nvCxnSpPr>
        <p:spPr>
          <a:xfrm>
            <a:off x="3890317" y="2786778"/>
            <a:ext cx="0" cy="8932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66351B-4C3B-87CF-8556-A27D2E16820B}"/>
              </a:ext>
            </a:extLst>
          </p:cNvPr>
          <p:cNvSpPr txBox="1"/>
          <p:nvPr/>
        </p:nvSpPr>
        <p:spPr>
          <a:xfrm>
            <a:off x="3974626" y="3237998"/>
            <a:ext cx="128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return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D49F69-F19C-3EA2-C2FA-4E362AE1BB4D}"/>
              </a:ext>
            </a:extLst>
          </p:cNvPr>
          <p:cNvSpPr/>
          <p:nvPr/>
        </p:nvSpPr>
        <p:spPr>
          <a:xfrm>
            <a:off x="2767915" y="2169348"/>
            <a:ext cx="2261286" cy="72213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ECB045-CACF-C5C3-E5A6-58530068823D}"/>
              </a:ext>
            </a:extLst>
          </p:cNvPr>
          <p:cNvCxnSpPr>
            <a:cxnSpLocks/>
          </p:cNvCxnSpPr>
          <p:nvPr/>
        </p:nvCxnSpPr>
        <p:spPr>
          <a:xfrm>
            <a:off x="7858897" y="5107965"/>
            <a:ext cx="2261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/>
      <p:bldP spid="15" grpId="0"/>
      <p:bldP spid="13" grpId="0" animBg="1"/>
      <p:bldP spid="7" grpId="0" animBg="1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CFB4F-B4E0-132D-07E8-699DA53DC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91A7-497D-2880-268C-7A7F541E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D2908-9BE4-C491-15B6-90E7979EC3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Gridworld example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=0.9, under a </a:t>
                </a:r>
                <a:r>
                  <a:rPr lang="en-US" altLang="zh-CN" dirty="0"/>
                  <a:t>uniform</a:t>
                </a:r>
                <a:r>
                  <a:rPr lang="zh-CN" altLang="en-US" dirty="0"/>
                  <a:t> </a:t>
                </a:r>
                <a:r>
                  <a:rPr lang="en-US" dirty="0"/>
                  <a:t>random policy)</a:t>
                </a:r>
              </a:p>
              <a:p>
                <a:pPr lvl="1"/>
                <a:r>
                  <a:rPr lang="en-US" dirty="0"/>
                  <a:t>Q: how do we get the values at the first place?</a:t>
                </a:r>
              </a:p>
              <a:p>
                <a:pPr lvl="1"/>
                <a:r>
                  <a:rPr lang="en-US" dirty="0"/>
                  <a:t>A: solving a system of equations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C4905CA-604F-1BF8-BF13-726AF24CE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17" y="3591070"/>
            <a:ext cx="6634211" cy="2124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AB4184-E329-C772-60F4-8320F541B91D}"/>
                  </a:ext>
                </a:extLst>
              </p:cNvPr>
              <p:cNvSpPr txBox="1"/>
              <p:nvPr/>
            </p:nvSpPr>
            <p:spPr>
              <a:xfrm>
                <a:off x="5919023" y="3212690"/>
                <a:ext cx="4425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2.3+0.7−0.4+0.4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×0.9=0.675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23" y="3212690"/>
                <a:ext cx="4425122" cy="276999"/>
              </a:xfrm>
              <a:prstGeom prst="rect">
                <a:avLst/>
              </a:prstGeom>
              <a:blipFill>
                <a:blip r:embed="rId4"/>
                <a:stretch>
                  <a:fillRect l="-826" r="-9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C6D9B4-158E-0F50-43CD-B8513DFA05C5}"/>
                  </a:ext>
                </a:extLst>
              </p:cNvPr>
              <p:cNvSpPr txBox="1"/>
              <p:nvPr/>
            </p:nvSpPr>
            <p:spPr>
              <a:xfrm>
                <a:off x="5255342" y="6000134"/>
                <a:ext cx="54260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=0.25×[−1.2×0.9−1.4×0.9+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−1+0.9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×2]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6000134"/>
                <a:ext cx="5426037" cy="276999"/>
              </a:xfrm>
              <a:prstGeom prst="rect">
                <a:avLst/>
              </a:prstGeom>
              <a:blipFill>
                <a:blip r:embed="rId5"/>
                <a:stretch>
                  <a:fillRect l="-225" t="-2174" r="-12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56A1A09-692C-0460-4D3A-56840913330E}"/>
              </a:ext>
            </a:extLst>
          </p:cNvPr>
          <p:cNvSpPr txBox="1"/>
          <p:nvPr/>
        </p:nvSpPr>
        <p:spPr>
          <a:xfrm>
            <a:off x="7978878" y="4458929"/>
            <a:ext cx="31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D9341-AB08-21E4-7D95-6E37D1D3A881}"/>
              </a:ext>
            </a:extLst>
          </p:cNvPr>
          <p:cNvSpPr txBox="1"/>
          <p:nvPr/>
        </p:nvSpPr>
        <p:spPr>
          <a:xfrm>
            <a:off x="8762770" y="5278157"/>
            <a:ext cx="3687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F813-FE25-EE9B-7097-DC4D366D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DABB8-9D8D-3321-B3FE-2361855A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81A1E-DDBD-ED9A-A96C-9E5C8A91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4B5D-407C-0828-E26E-EE357839F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5CFD-510B-577F-3A44-F7563CA9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 for value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665B7-0D5C-065E-9514-DD2B4CECC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closer look with a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B27625-1CD3-7789-CB14-E2FA07294917}"/>
                  </a:ext>
                </a:extLst>
              </p:cNvPr>
              <p:cNvSpPr txBox="1"/>
              <p:nvPr/>
            </p:nvSpPr>
            <p:spPr>
              <a:xfrm>
                <a:off x="2822177" y="2592126"/>
                <a:ext cx="544989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7" y="2592126"/>
                <a:ext cx="544989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B4261-9B28-B544-2416-3B9ADAFC8EC8}"/>
                  </a:ext>
                </a:extLst>
              </p:cNvPr>
              <p:cNvSpPr txBox="1"/>
              <p:nvPr/>
            </p:nvSpPr>
            <p:spPr>
              <a:xfrm>
                <a:off x="3786912" y="3296801"/>
                <a:ext cx="24523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12" y="3296801"/>
                <a:ext cx="2452338" cy="369332"/>
              </a:xfrm>
              <a:prstGeom prst="rect">
                <a:avLst/>
              </a:prstGeom>
              <a:blipFill>
                <a:blip r:embed="rId3"/>
                <a:stretch>
                  <a:fillRect l="-248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0A2DCD-DA04-FB2B-E22D-AB93441170B2}"/>
                  </a:ext>
                </a:extLst>
              </p:cNvPr>
              <p:cNvSpPr txBox="1"/>
              <p:nvPr/>
            </p:nvSpPr>
            <p:spPr>
              <a:xfrm>
                <a:off x="3719800" y="3934364"/>
                <a:ext cx="25487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00" y="3934364"/>
                <a:ext cx="2548711" cy="369332"/>
              </a:xfrm>
              <a:prstGeom prst="rect">
                <a:avLst/>
              </a:prstGeom>
              <a:blipFill>
                <a:blip r:embed="rId4"/>
                <a:stretch>
                  <a:fillRect l="-358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68D6CC-1425-EB5E-05A9-ECFEA78C43F1}"/>
                  </a:ext>
                </a:extLst>
              </p:cNvPr>
              <p:cNvSpPr txBox="1"/>
              <p:nvPr/>
            </p:nvSpPr>
            <p:spPr>
              <a:xfrm>
                <a:off x="3732383" y="4525788"/>
                <a:ext cx="2971583" cy="624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83" y="4525788"/>
                <a:ext cx="2971583" cy="624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86320B3-8349-F8C3-893F-8B4D187F9492}"/>
              </a:ext>
            </a:extLst>
          </p:cNvPr>
          <p:cNvSpPr txBox="1"/>
          <p:nvPr/>
        </p:nvSpPr>
        <p:spPr>
          <a:xfrm>
            <a:off x="2803457" y="5463837"/>
            <a:ext cx="482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of the solution’s existence and uniqueness?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1E459BC-DB5E-F8DD-F37D-2D084AD33532}"/>
              </a:ext>
            </a:extLst>
          </p:cNvPr>
          <p:cNvSpPr/>
          <p:nvPr/>
        </p:nvSpPr>
        <p:spPr>
          <a:xfrm rot="16200000">
            <a:off x="2256641" y="2520890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AEA9D69-4197-0F6A-2B27-3B15D0B98065}"/>
              </a:ext>
            </a:extLst>
          </p:cNvPr>
          <p:cNvSpPr/>
          <p:nvPr/>
        </p:nvSpPr>
        <p:spPr>
          <a:xfrm rot="16200000">
            <a:off x="2218890" y="3225565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D778DF-0F36-9032-F182-1B60E213DF08}"/>
              </a:ext>
            </a:extLst>
          </p:cNvPr>
          <p:cNvSpPr/>
          <p:nvPr/>
        </p:nvSpPr>
        <p:spPr>
          <a:xfrm rot="16200000">
            <a:off x="2189528" y="3921852"/>
            <a:ext cx="652243" cy="1151391"/>
          </a:xfrm>
          <a:prstGeom prst="arc">
            <a:avLst>
              <a:gd name="adj1" fmla="val 10891321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DC77D1-DD93-02A6-C392-DE44D7489A1C}"/>
              </a:ext>
            </a:extLst>
          </p:cNvPr>
          <p:cNvGrpSpPr/>
          <p:nvPr/>
        </p:nvGrpSpPr>
        <p:grpSpPr>
          <a:xfrm>
            <a:off x="4437776" y="4165134"/>
            <a:ext cx="4865615" cy="1077985"/>
            <a:chOff x="4437776" y="4165134"/>
            <a:chExt cx="4865615" cy="10779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14FDE0-3DB8-5240-E681-E5B862E59987}"/>
                </a:ext>
              </a:extLst>
            </p:cNvPr>
            <p:cNvSpPr/>
            <p:nvPr/>
          </p:nvSpPr>
          <p:spPr>
            <a:xfrm>
              <a:off x="4437776" y="4538444"/>
              <a:ext cx="1845578" cy="704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1ACA2E-14B6-4E85-6BB6-1541E54EE5A3}"/>
                </a:ext>
              </a:extLst>
            </p:cNvPr>
            <p:cNvSpPr txBox="1"/>
            <p:nvPr/>
          </p:nvSpPr>
          <p:spPr>
            <a:xfrm>
              <a:off x="6618914" y="4165134"/>
              <a:ext cx="2684477" cy="38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State occupancy matrix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F33C874-6694-BEF5-81B0-823EAB956BD4}"/>
                </a:ext>
              </a:extLst>
            </p:cNvPr>
            <p:cNvCxnSpPr>
              <a:stCxn id="13" idx="1"/>
            </p:cNvCxnSpPr>
            <p:nvPr/>
          </p:nvCxnSpPr>
          <p:spPr>
            <a:xfrm flipH="1">
              <a:off x="6300132" y="4355984"/>
              <a:ext cx="318782" cy="1698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23773E-0376-677B-FE7D-2CED4DA1C372}"/>
                  </a:ext>
                </a:extLst>
              </p:cNvPr>
              <p:cNvSpPr txBox="1"/>
              <p:nvPr/>
            </p:nvSpPr>
            <p:spPr>
              <a:xfrm>
                <a:off x="7577357" y="4599264"/>
                <a:ext cx="4083747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357" y="4599264"/>
                <a:ext cx="4083747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9D28E90-9E16-D3F1-8D82-F3130992199F}"/>
              </a:ext>
            </a:extLst>
          </p:cNvPr>
          <p:cNvGrpSpPr/>
          <p:nvPr/>
        </p:nvGrpSpPr>
        <p:grpSpPr>
          <a:xfrm>
            <a:off x="7617204" y="5226341"/>
            <a:ext cx="4274192" cy="1007058"/>
            <a:chOff x="7617204" y="5226341"/>
            <a:chExt cx="4274192" cy="100705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34DB46-5F20-697B-5C54-D0AF86CCA254}"/>
                </a:ext>
              </a:extLst>
            </p:cNvPr>
            <p:cNvCxnSpPr/>
            <p:nvPr/>
          </p:nvCxnSpPr>
          <p:spPr>
            <a:xfrm>
              <a:off x="9215306" y="5226341"/>
              <a:ext cx="13422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D8C0EEA-7107-DDDA-62FE-D9C8E9AAD246}"/>
                    </a:ext>
                  </a:extLst>
                </p:cNvPr>
                <p:cNvSpPr txBox="1"/>
                <p:nvPr/>
              </p:nvSpPr>
              <p:spPr>
                <a:xfrm>
                  <a:off x="7617204" y="5587068"/>
                  <a:ext cx="4274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Each row depicts the discounted probability of visiting state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starting from state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7204" y="5587068"/>
                  <a:ext cx="4274192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284" t="-5660" r="-1854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4F124EA-6188-B0FC-3F96-374BCD58E371}"/>
                </a:ext>
              </a:extLst>
            </p:cNvPr>
            <p:cNvCxnSpPr/>
            <p:nvPr/>
          </p:nvCxnSpPr>
          <p:spPr>
            <a:xfrm flipV="1">
              <a:off x="9869648" y="5268286"/>
              <a:ext cx="0" cy="3565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7415B1D-17CE-70B7-F4E4-0A07E3BD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1958D07-4A14-5EC2-690F-0F6666F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42CF249-58ED-A3DE-A593-2D982DDD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1C89FA-D296-CEE6-0420-50449CAE0F81}"/>
                  </a:ext>
                </a:extLst>
              </p:cNvPr>
              <p:cNvSpPr txBox="1"/>
              <p:nvPr/>
            </p:nvSpPr>
            <p:spPr>
              <a:xfrm>
                <a:off x="8844978" y="3354245"/>
                <a:ext cx="2483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Complexity: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978" y="3354245"/>
                <a:ext cx="2483181" cy="400110"/>
              </a:xfrm>
              <a:prstGeom prst="rect">
                <a:avLst/>
              </a:prstGeom>
              <a:blipFill>
                <a:blip r:embed="rId8"/>
                <a:stretch>
                  <a:fillRect l="-270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4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6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 defines partial ordering of policies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Finding optimal policy is easy when knowing the optimal value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833" y="3259704"/>
            <a:ext cx="6634211" cy="212409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93328" y="3281617"/>
            <a:ext cx="2131117" cy="2475490"/>
            <a:chOff x="4693328" y="3281617"/>
            <a:chExt cx="2131117" cy="24754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328" y="3281617"/>
              <a:ext cx="2131117" cy="21092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639499" y="5480108"/>
                  <a:ext cx="2827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499" y="5480108"/>
                  <a:ext cx="28270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870"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74497" y="5467524"/>
                <a:ext cx="4967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𝑟𝑛𝑑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97" y="5467524"/>
                <a:ext cx="496739" cy="276999"/>
              </a:xfrm>
              <a:prstGeom prst="rect">
                <a:avLst/>
              </a:prstGeom>
              <a:blipFill>
                <a:blip r:embed="rId6"/>
                <a:stretch>
                  <a:fillRect l="-6098" r="-365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934584" y="3274415"/>
            <a:ext cx="2117137" cy="2470108"/>
            <a:chOff x="6934584" y="3274415"/>
            <a:chExt cx="2117137" cy="24701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4584" y="3274415"/>
              <a:ext cx="2117137" cy="21089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938082" y="5467524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8082" y="5467524"/>
                  <a:ext cx="29328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2500" r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7091579" y="1102698"/>
            <a:ext cx="357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about Bellman’s equation?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5360" y="5696294"/>
                <a:ext cx="1792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17.8=19.8×0.9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60" y="5696294"/>
                <a:ext cx="1792157" cy="276999"/>
              </a:xfrm>
              <a:prstGeom prst="rect">
                <a:avLst/>
              </a:prstGeom>
              <a:blipFill>
                <a:blip r:embed="rId9"/>
                <a:stretch>
                  <a:fillRect l="-2381" r="-306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093104" y="5635170"/>
            <a:ext cx="5357299" cy="923330"/>
            <a:chOff x="2356377" y="5704514"/>
            <a:chExt cx="535729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3812795" y="5704514"/>
              <a:ext cx="3900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If we increase the reward of all state action pairs by a constant c, how would it affect an agent’s behavior?</a:t>
              </a:r>
            </a:p>
          </p:txBody>
        </p:sp>
        <p:pic>
          <p:nvPicPr>
            <p:cNvPr id="14" name="Picture 2" descr="Survey Questions: 70 Good Survey Question Examples &amp; Type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377" y="5717097"/>
              <a:ext cx="1520239" cy="853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2083" y="6037182"/>
                <a:ext cx="2760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16.0=17.8×0.9×0.5×2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83" y="6037182"/>
                <a:ext cx="2760371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971769" y="4181971"/>
            <a:ext cx="381361" cy="30768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52709" y="4598002"/>
            <a:ext cx="381361" cy="30768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  <a:p>
            <a:r>
              <a:rPr lang="en-US" dirty="0"/>
              <a:t>Optimal value function and optimal policy</a:t>
            </a:r>
          </a:p>
          <a:p>
            <a:r>
              <a:rPr lang="en-US" dirty="0"/>
              <a:t>Extensions of MDP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optimal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still holds (and of course!), but in a special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74" y="2803966"/>
            <a:ext cx="6143670" cy="3095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681057" y="2824362"/>
            <a:ext cx="4792201" cy="369332"/>
            <a:chOff x="4681057" y="2824362"/>
            <a:chExt cx="4792201" cy="36933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681057" y="3187817"/>
              <a:ext cx="106959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750653" y="2824362"/>
              <a:ext cx="372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Optimal </a:t>
              </a:r>
              <a:r>
                <a:rPr lang="en-US" altLang="zh-CN" dirty="0">
                  <a:solidFill>
                    <a:srgbClr val="FF0000"/>
                  </a:solidFill>
                </a:rPr>
                <a:t>policy’s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action-value function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9" y="3562169"/>
            <a:ext cx="3124223" cy="20574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254" y="3478746"/>
            <a:ext cx="3722605" cy="4822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255" y="3985782"/>
            <a:ext cx="5248050" cy="482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24" y="4575160"/>
            <a:ext cx="5451732" cy="4822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87" y="5122374"/>
            <a:ext cx="5308721" cy="7453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2334" y="3577906"/>
            <a:ext cx="289420" cy="226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6989" y="5276676"/>
            <a:ext cx="4574367" cy="1152075"/>
            <a:chOff x="3816989" y="5276676"/>
            <a:chExt cx="4574367" cy="1152075"/>
          </a:xfrm>
        </p:grpSpPr>
        <p:sp>
          <p:nvSpPr>
            <p:cNvPr id="17" name="TextBox 16"/>
            <p:cNvSpPr txBox="1"/>
            <p:nvPr/>
          </p:nvSpPr>
          <p:spPr>
            <a:xfrm>
              <a:off x="3886469" y="5782420"/>
              <a:ext cx="4504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Obtained by optimal policy: optimal value is achieved by the best action under each state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6989" y="5276676"/>
              <a:ext cx="629176" cy="3984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80439" y="5245510"/>
            <a:ext cx="35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B050"/>
                </a:solidFill>
              </a:rPr>
              <a:t>A.k.a</a:t>
            </a:r>
            <a:r>
              <a:rPr lang="en-US" b="1" i="1" dirty="0">
                <a:solidFill>
                  <a:srgbClr val="00B050"/>
                </a:solidFill>
              </a:rPr>
              <a:t> Bellman optimality equation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CDC4B7-8124-6468-3A31-75CDF5C162BB}"/>
              </a:ext>
            </a:extLst>
          </p:cNvPr>
          <p:cNvGrpSpPr/>
          <p:nvPr/>
        </p:nvGrpSpPr>
        <p:grpSpPr>
          <a:xfrm>
            <a:off x="2833210" y="2422220"/>
            <a:ext cx="2917443" cy="901748"/>
            <a:chOff x="2833210" y="2422220"/>
            <a:chExt cx="2917443" cy="9017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E5094C-AFA8-3DC4-F448-CF1F0243683F}"/>
                </a:ext>
              </a:extLst>
            </p:cNvPr>
            <p:cNvSpPr/>
            <p:nvPr/>
          </p:nvSpPr>
          <p:spPr>
            <a:xfrm>
              <a:off x="3816989" y="2803966"/>
              <a:ext cx="864068" cy="520002"/>
            </a:xfrm>
            <a:prstGeom prst="rect">
              <a:avLst/>
            </a:prstGeom>
            <a:noFill/>
            <a:ln w="28575">
              <a:solidFill>
                <a:srgbClr val="0066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525C8B-7EEC-A019-677F-90C12F1B2248}"/>
                </a:ext>
              </a:extLst>
            </p:cNvPr>
            <p:cNvSpPr txBox="1"/>
            <p:nvPr/>
          </p:nvSpPr>
          <p:spPr>
            <a:xfrm>
              <a:off x="2833210" y="2422220"/>
              <a:ext cx="291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Optimal</a:t>
              </a:r>
              <a:r>
                <a:rPr lang="zh-CN" altLang="en-US" dirty="0">
                  <a:solidFill>
                    <a:srgbClr val="0066FF"/>
                  </a:solidFill>
                </a:rPr>
                <a:t> </a:t>
              </a:r>
              <a:r>
                <a:rPr lang="en-US" altLang="zh-CN" dirty="0">
                  <a:solidFill>
                    <a:srgbClr val="0066FF"/>
                  </a:solidFill>
                </a:rPr>
                <a:t>value</a:t>
              </a:r>
              <a:r>
                <a:rPr lang="zh-CN" altLang="en-US" dirty="0">
                  <a:solidFill>
                    <a:srgbClr val="0066FF"/>
                  </a:solidFill>
                </a:rPr>
                <a:t> </a:t>
              </a:r>
              <a:r>
                <a:rPr lang="en-US" altLang="zh-CN" dirty="0">
                  <a:solidFill>
                    <a:srgbClr val="0066FF"/>
                  </a:solidFill>
                </a:rPr>
                <a:t>induced</a:t>
              </a:r>
              <a:r>
                <a:rPr lang="zh-CN" altLang="en-US" dirty="0">
                  <a:solidFill>
                    <a:srgbClr val="0066FF"/>
                  </a:solidFill>
                </a:rPr>
                <a:t> </a:t>
              </a:r>
              <a:r>
                <a:rPr lang="en-US" altLang="zh-CN" dirty="0">
                  <a:solidFill>
                    <a:srgbClr val="0066FF"/>
                  </a:solidFill>
                </a:rPr>
                <a:t>policy</a:t>
              </a:r>
              <a:endParaRPr lang="en-US" dirty="0">
                <a:solidFill>
                  <a:srgbClr val="00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0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68" y="3246184"/>
            <a:ext cx="7467655" cy="144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optimal action-value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also in a similar and special 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6036" y="3405932"/>
            <a:ext cx="583036" cy="4236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4" y="4142144"/>
            <a:ext cx="2581294" cy="20383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76089" y="2546059"/>
            <a:ext cx="8909106" cy="809537"/>
            <a:chOff x="2676089" y="2546059"/>
            <a:chExt cx="8909106" cy="809537"/>
          </a:xfrm>
        </p:grpSpPr>
        <p:sp>
          <p:nvSpPr>
            <p:cNvPr id="12" name="TextBox 11"/>
            <p:cNvSpPr txBox="1"/>
            <p:nvPr/>
          </p:nvSpPr>
          <p:spPr>
            <a:xfrm>
              <a:off x="3120704" y="2546059"/>
              <a:ext cx="8464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Q: How do we really find it?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A: Solving a set of system equations, one equation for each state-action pair! 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>
              <a:off x="2676089" y="2869225"/>
              <a:ext cx="444615" cy="48637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397381" y="4714613"/>
            <a:ext cx="356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B050"/>
                </a:solidFill>
              </a:rPr>
              <a:t>Known environment dynamics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B050"/>
                </a:solidFill>
              </a:rPr>
              <a:t>Markovian states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Abundant computational power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7118" y="5968787"/>
            <a:ext cx="41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Otherwise, we will approximate it!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1721" y="2397074"/>
            <a:ext cx="261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closed form solution!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439" y="2877787"/>
            <a:ext cx="7198861" cy="3986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18" y="2307164"/>
            <a:ext cx="2569854" cy="3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of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Partially Observable Markov Decision Process (POMDP)</a:t>
            </a:r>
          </a:p>
          <a:p>
            <a:pPr lvl="1"/>
            <a:r>
              <a:rPr lang="en-US" dirty="0"/>
              <a:t>Markov process vs</a:t>
            </a:r>
            <a:r>
              <a:rPr lang="en-US"/>
              <a:t>., hidden </a:t>
            </a:r>
            <a:r>
              <a:rPr lang="en-US" dirty="0"/>
              <a:t>Markov process?</a:t>
            </a:r>
          </a:p>
          <a:p>
            <a:pPr lvl="1"/>
            <a:r>
              <a:rPr lang="en-US" dirty="0"/>
              <a:t>Now the agent needs to infer the posterior of states based on history, the so-called belief state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821" y="3378938"/>
            <a:ext cx="8399820" cy="29128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03446" y="4416804"/>
            <a:ext cx="717259" cy="784372"/>
            <a:chOff x="2210499" y="3686961"/>
            <a:chExt cx="717259" cy="784372"/>
          </a:xfrm>
        </p:grpSpPr>
        <p:sp>
          <p:nvSpPr>
            <p:cNvPr id="5" name="Rectangle 4"/>
            <p:cNvSpPr/>
            <p:nvPr/>
          </p:nvSpPr>
          <p:spPr>
            <a:xfrm>
              <a:off x="2210499" y="3691157"/>
              <a:ext cx="717259" cy="7801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10499" y="3686961"/>
              <a:ext cx="692092" cy="7717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223083" y="3707934"/>
              <a:ext cx="683702" cy="75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6678" y="5733875"/>
                <a:ext cx="31710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Observations: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78" y="5733875"/>
                <a:ext cx="3171039" cy="646331"/>
              </a:xfrm>
              <a:prstGeom prst="rect">
                <a:avLst/>
              </a:prstGeom>
              <a:blipFill>
                <a:blip r:embed="rId3"/>
                <a:stretch>
                  <a:fillRect l="-1538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of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 horizon MDP</a:t>
            </a:r>
          </a:p>
          <a:p>
            <a:pPr lvl="1"/>
            <a:r>
              <a:rPr lang="en-US" dirty="0"/>
              <a:t>Predefined length of interactions</a:t>
            </a:r>
          </a:p>
          <a:p>
            <a:r>
              <a:rPr lang="en-US" dirty="0"/>
              <a:t>Continuous state/action space</a:t>
            </a:r>
          </a:p>
          <a:p>
            <a:pPr lvl="1"/>
            <a:r>
              <a:rPr lang="en-US" dirty="0"/>
              <a:t>Make it functional, e.g., a linear or quadratic model</a:t>
            </a:r>
          </a:p>
          <a:p>
            <a:r>
              <a:rPr lang="en-US" dirty="0"/>
              <a:t>Continuous time </a:t>
            </a:r>
          </a:p>
          <a:p>
            <a:pPr lvl="1"/>
            <a:r>
              <a:rPr lang="en-US" dirty="0"/>
              <a:t>Partial differential equations</a:t>
            </a:r>
          </a:p>
          <a:p>
            <a:r>
              <a:rPr lang="en-US" dirty="0"/>
              <a:t>Ergodic MDP</a:t>
            </a:r>
          </a:p>
          <a:p>
            <a:pPr lvl="1"/>
            <a:r>
              <a:rPr lang="en-US" dirty="0"/>
              <a:t>The underlying Markov process is ergodic</a:t>
            </a:r>
          </a:p>
          <a:p>
            <a:pPr lvl="1"/>
            <a:r>
              <a:rPr lang="en-US" dirty="0"/>
              <a:t>Stationary distribution exists, which makes the calculation of value function easy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Markovian states lead to Bellman expectation equation and optimality equation for MDPs</a:t>
            </a:r>
          </a:p>
          <a:p>
            <a:r>
              <a:rPr lang="en-US" dirty="0"/>
              <a:t>Both of them result in a system of equations which has a unique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3, Finite Markov Decision Processes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basics of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respect to history</a:t>
                </a:r>
              </a:p>
              <a:p>
                <a:pPr lvl="1"/>
                <a:r>
                  <a:rPr lang="en-US" dirty="0"/>
                  <a:t>How did we reach the current observation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Why do we care about history?</a:t>
                </a:r>
              </a:p>
              <a:p>
                <a:pPr lvl="2"/>
                <a:r>
                  <a:rPr lang="en-US" dirty="0"/>
                  <a:t>In case this has happened before</a:t>
                </a:r>
              </a:p>
              <a:p>
                <a:pPr lvl="2"/>
                <a:r>
                  <a:rPr lang="en-US" dirty="0"/>
                  <a:t>Generalize from history</a:t>
                </a:r>
              </a:p>
              <a:p>
                <a:pPr lvl="1"/>
                <a:r>
                  <a:rPr lang="en-US" dirty="0"/>
                  <a:t>State – a function of history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24076" y="2890544"/>
                <a:ext cx="5264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076" y="2890544"/>
                <a:ext cx="526409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14067" y="3407760"/>
            <a:ext cx="927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History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679090" y="3367245"/>
            <a:ext cx="2890723" cy="1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74755" y="3367240"/>
            <a:ext cx="3383280" cy="1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0800000">
            <a:off x="5396218" y="3453825"/>
            <a:ext cx="1837189" cy="629172"/>
          </a:xfrm>
          <a:prstGeom prst="arc">
            <a:avLst>
              <a:gd name="adj1" fmla="val 10917044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77733" y="5828758"/>
            <a:ext cx="318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Assume Markovian states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423" y="5134201"/>
            <a:ext cx="1906806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illustration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55" y="1562721"/>
            <a:ext cx="8399820" cy="2912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34" y="4620410"/>
            <a:ext cx="7434165" cy="463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375" y="5826457"/>
            <a:ext cx="8115359" cy="7334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66657" y="5180202"/>
            <a:ext cx="2248249" cy="587229"/>
            <a:chOff x="3766657" y="5180202"/>
            <a:chExt cx="2248249" cy="587229"/>
          </a:xfrm>
        </p:grpSpPr>
        <p:sp>
          <p:nvSpPr>
            <p:cNvPr id="10" name="Down Arrow 9"/>
            <p:cNvSpPr/>
            <p:nvPr/>
          </p:nvSpPr>
          <p:spPr>
            <a:xfrm>
              <a:off x="5490594" y="5180202"/>
              <a:ext cx="524312" cy="5872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66657" y="5293453"/>
              <a:ext cx="1641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 transition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89A05D-FC8C-703C-258A-F48BBAF1B3FC}"/>
              </a:ext>
            </a:extLst>
          </p:cNvPr>
          <p:cNvGrpSpPr/>
          <p:nvPr/>
        </p:nvGrpSpPr>
        <p:grpSpPr>
          <a:xfrm>
            <a:off x="7591426" y="268652"/>
            <a:ext cx="2458664" cy="1770374"/>
            <a:chOff x="7591426" y="268652"/>
            <a:chExt cx="2458664" cy="1770374"/>
          </a:xfrm>
        </p:grpSpPr>
        <p:pic>
          <p:nvPicPr>
            <p:cNvPr id="12" name="Picture 2" descr="See the source image">
              <a:extLst>
                <a:ext uri="{FF2B5EF4-FFF2-40B4-BE49-F238E27FC236}">
                  <a16:creationId xmlns:a16="http://schemas.microsoft.com/office/drawing/2014/main" id="{39170427-4836-C8F9-5132-44F40E342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812" y="268652"/>
              <a:ext cx="2010888" cy="143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8BA007-CDF2-2E34-A43C-34D7CC18370C}"/>
                </a:ext>
              </a:extLst>
            </p:cNvPr>
            <p:cNvSpPr txBox="1"/>
            <p:nvPr/>
          </p:nvSpPr>
          <p:spPr>
            <a:xfrm>
              <a:off x="7591426" y="1669694"/>
              <a:ext cx="2458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 in breakout game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2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example of MDP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transition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13" y="2581722"/>
            <a:ext cx="4997239" cy="255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260208" y="2604037"/>
                <a:ext cx="3703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up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08" y="2604037"/>
                <a:ext cx="3703065" cy="276999"/>
              </a:xfrm>
              <a:prstGeom prst="rect">
                <a:avLst/>
              </a:prstGeom>
              <a:blipFill>
                <a:blip r:embed="rId3"/>
                <a:stretch>
                  <a:fillRect l="-1370" r="-102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121849" y="4675179"/>
                <a:ext cx="403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down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849" y="4675179"/>
                <a:ext cx="4031553" cy="276999"/>
              </a:xfrm>
              <a:prstGeom prst="rect">
                <a:avLst/>
              </a:prstGeom>
              <a:blipFill>
                <a:blip r:embed="rId4"/>
                <a:stretch>
                  <a:fillRect l="-1258" t="-4545" r="-94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>
          <a:xfrm>
            <a:off x="5083371" y="3423582"/>
            <a:ext cx="196055" cy="16901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4797350" y="4030292"/>
            <a:ext cx="196055" cy="16901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12" grpId="0" animBg="1"/>
      <p:bldP spid="12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illustration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55" y="1562721"/>
            <a:ext cx="8399820" cy="2912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34" y="4620410"/>
            <a:ext cx="7434165" cy="46331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14319" y="5155035"/>
            <a:ext cx="2600587" cy="646331"/>
            <a:chOff x="3414319" y="5155035"/>
            <a:chExt cx="2600587" cy="646331"/>
          </a:xfrm>
        </p:grpSpPr>
        <p:sp>
          <p:nvSpPr>
            <p:cNvPr id="10" name="Down Arrow 9"/>
            <p:cNvSpPr/>
            <p:nvPr/>
          </p:nvSpPr>
          <p:spPr>
            <a:xfrm>
              <a:off x="5490594" y="5180202"/>
              <a:ext cx="524312" cy="5872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4319" y="5155035"/>
              <a:ext cx="2093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Expected reward for state-action pair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006" y="5910347"/>
            <a:ext cx="7829607" cy="7334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example of MDP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 reward for state-action pair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07" y="2773337"/>
            <a:ext cx="4997239" cy="255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23841" y="4896550"/>
                <a:ext cx="2985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‘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down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’)=2.0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41" y="4896550"/>
                <a:ext cx="2985754" cy="276999"/>
              </a:xfrm>
              <a:prstGeom prst="rect">
                <a:avLst/>
              </a:prstGeom>
              <a:blipFill>
                <a:blip r:embed="rId3"/>
                <a:stretch>
                  <a:fillRect l="-422" t="-4348" r="-84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sosceles Triangle 13"/>
          <p:cNvSpPr/>
          <p:nvPr/>
        </p:nvSpPr>
        <p:spPr>
          <a:xfrm>
            <a:off x="4043295" y="4281643"/>
            <a:ext cx="196055" cy="16901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vs.,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to draw the boundary?</a:t>
            </a:r>
          </a:p>
          <a:p>
            <a:pPr lvl="1"/>
            <a:r>
              <a:rPr lang="en-US" dirty="0"/>
              <a:t>User interface is part of agent or environment in a recommender system?</a:t>
            </a:r>
          </a:p>
          <a:p>
            <a:pPr lvl="1"/>
            <a:r>
              <a:rPr lang="en-US" dirty="0"/>
              <a:t>Motor is part of agent or environment in a self-driving car?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55" y="1562721"/>
            <a:ext cx="8399820" cy="29128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232084" y="1619075"/>
            <a:ext cx="2642533" cy="1270932"/>
            <a:chOff x="9232084" y="1619075"/>
            <a:chExt cx="2642533" cy="1270932"/>
          </a:xfrm>
        </p:grpSpPr>
        <p:sp>
          <p:nvSpPr>
            <p:cNvPr id="5" name="TextBox 4"/>
            <p:cNvSpPr txBox="1"/>
            <p:nvPr/>
          </p:nvSpPr>
          <p:spPr>
            <a:xfrm>
              <a:off x="9232084" y="1619075"/>
              <a:ext cx="26425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Depends on the definition of action sets, i.e., the problem we are looking at</a:t>
              </a:r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 flipH="1">
              <a:off x="10075179" y="2542405"/>
              <a:ext cx="478172" cy="347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2049517" y="1690688"/>
            <a:ext cx="7767145" cy="243987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Compute it in a recursive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18" y="3680004"/>
            <a:ext cx="8001058" cy="2543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27" y="2119567"/>
            <a:ext cx="2933721" cy="233364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0523989" y="2311167"/>
            <a:ext cx="1090569" cy="1610686"/>
          </a:xfrm>
          <a:custGeom>
            <a:avLst/>
            <a:gdLst>
              <a:gd name="connsiteX0" fmla="*/ 1090569 w 1090569"/>
              <a:gd name="connsiteY0" fmla="*/ 1610686 h 1610686"/>
              <a:gd name="connsiteX1" fmla="*/ 1086374 w 1090569"/>
              <a:gd name="connsiteY1" fmla="*/ 1459684 h 1610686"/>
              <a:gd name="connsiteX2" fmla="*/ 1077985 w 1090569"/>
              <a:gd name="connsiteY2" fmla="*/ 1379989 h 1610686"/>
              <a:gd name="connsiteX3" fmla="*/ 1073791 w 1090569"/>
              <a:gd name="connsiteY3" fmla="*/ 1317072 h 1610686"/>
              <a:gd name="connsiteX4" fmla="*/ 1065402 w 1090569"/>
              <a:gd name="connsiteY4" fmla="*/ 1241571 h 1610686"/>
              <a:gd name="connsiteX5" fmla="*/ 1061207 w 1090569"/>
              <a:gd name="connsiteY5" fmla="*/ 1174459 h 1610686"/>
              <a:gd name="connsiteX6" fmla="*/ 1040235 w 1090569"/>
              <a:gd name="connsiteY6" fmla="*/ 1027651 h 1610686"/>
              <a:gd name="connsiteX7" fmla="*/ 1036040 w 1090569"/>
              <a:gd name="connsiteY7" fmla="*/ 1010873 h 1610686"/>
              <a:gd name="connsiteX8" fmla="*/ 1019262 w 1090569"/>
              <a:gd name="connsiteY8" fmla="*/ 947956 h 1610686"/>
              <a:gd name="connsiteX9" fmla="*/ 1006679 w 1090569"/>
              <a:gd name="connsiteY9" fmla="*/ 885039 h 1610686"/>
              <a:gd name="connsiteX10" fmla="*/ 985706 w 1090569"/>
              <a:gd name="connsiteY10" fmla="*/ 813732 h 1610686"/>
              <a:gd name="connsiteX11" fmla="*/ 968928 w 1090569"/>
              <a:gd name="connsiteY11" fmla="*/ 775982 h 1610686"/>
              <a:gd name="connsiteX12" fmla="*/ 947956 w 1090569"/>
              <a:gd name="connsiteY12" fmla="*/ 700481 h 1610686"/>
              <a:gd name="connsiteX13" fmla="*/ 918594 w 1090569"/>
              <a:gd name="connsiteY13" fmla="*/ 633369 h 1610686"/>
              <a:gd name="connsiteX14" fmla="*/ 897622 w 1090569"/>
              <a:gd name="connsiteY14" fmla="*/ 583035 h 1610686"/>
              <a:gd name="connsiteX15" fmla="*/ 885039 w 1090569"/>
              <a:gd name="connsiteY15" fmla="*/ 553673 h 1610686"/>
              <a:gd name="connsiteX16" fmla="*/ 872455 w 1090569"/>
              <a:gd name="connsiteY16" fmla="*/ 532701 h 1610686"/>
              <a:gd name="connsiteX17" fmla="*/ 859872 w 1090569"/>
              <a:gd name="connsiteY17" fmla="*/ 507534 h 1610686"/>
              <a:gd name="connsiteX18" fmla="*/ 847288 w 1090569"/>
              <a:gd name="connsiteY18" fmla="*/ 490756 h 1610686"/>
              <a:gd name="connsiteX19" fmla="*/ 822121 w 1090569"/>
              <a:gd name="connsiteY19" fmla="*/ 457200 h 1610686"/>
              <a:gd name="connsiteX20" fmla="*/ 809538 w 1090569"/>
              <a:gd name="connsiteY20" fmla="*/ 440422 h 1610686"/>
              <a:gd name="connsiteX21" fmla="*/ 771787 w 1090569"/>
              <a:gd name="connsiteY21" fmla="*/ 415255 h 1610686"/>
              <a:gd name="connsiteX22" fmla="*/ 763398 w 1090569"/>
              <a:gd name="connsiteY22" fmla="*/ 402672 h 1610686"/>
              <a:gd name="connsiteX23" fmla="*/ 721453 w 1090569"/>
              <a:gd name="connsiteY23" fmla="*/ 377505 h 1610686"/>
              <a:gd name="connsiteX24" fmla="*/ 713064 w 1090569"/>
              <a:gd name="connsiteY24" fmla="*/ 364921 h 1610686"/>
              <a:gd name="connsiteX25" fmla="*/ 696286 w 1090569"/>
              <a:gd name="connsiteY25" fmla="*/ 356532 h 1610686"/>
              <a:gd name="connsiteX26" fmla="*/ 683703 w 1090569"/>
              <a:gd name="connsiteY26" fmla="*/ 348143 h 1610686"/>
              <a:gd name="connsiteX27" fmla="*/ 641758 w 1090569"/>
              <a:gd name="connsiteY27" fmla="*/ 327171 h 1610686"/>
              <a:gd name="connsiteX28" fmla="*/ 624980 w 1090569"/>
              <a:gd name="connsiteY28" fmla="*/ 314587 h 1610686"/>
              <a:gd name="connsiteX29" fmla="*/ 612396 w 1090569"/>
              <a:gd name="connsiteY29" fmla="*/ 306198 h 1610686"/>
              <a:gd name="connsiteX30" fmla="*/ 574646 w 1090569"/>
              <a:gd name="connsiteY30" fmla="*/ 281031 h 1610686"/>
              <a:gd name="connsiteX31" fmla="*/ 520117 w 1090569"/>
              <a:gd name="connsiteY31" fmla="*/ 260059 h 1610686"/>
              <a:gd name="connsiteX32" fmla="*/ 494950 w 1090569"/>
              <a:gd name="connsiteY32" fmla="*/ 247475 h 1610686"/>
              <a:gd name="connsiteX33" fmla="*/ 427839 w 1090569"/>
              <a:gd name="connsiteY33" fmla="*/ 218114 h 1610686"/>
              <a:gd name="connsiteX34" fmla="*/ 348143 w 1090569"/>
              <a:gd name="connsiteY34" fmla="*/ 184558 h 1610686"/>
              <a:gd name="connsiteX35" fmla="*/ 318782 w 1090569"/>
              <a:gd name="connsiteY35" fmla="*/ 171974 h 1610686"/>
              <a:gd name="connsiteX36" fmla="*/ 247475 w 1090569"/>
              <a:gd name="connsiteY36" fmla="*/ 138418 h 1610686"/>
              <a:gd name="connsiteX37" fmla="*/ 222308 w 1090569"/>
              <a:gd name="connsiteY37" fmla="*/ 125835 h 1610686"/>
              <a:gd name="connsiteX38" fmla="*/ 171974 w 1090569"/>
              <a:gd name="connsiteY38" fmla="*/ 100668 h 1610686"/>
              <a:gd name="connsiteX39" fmla="*/ 142613 w 1090569"/>
              <a:gd name="connsiteY39" fmla="*/ 83890 h 1610686"/>
              <a:gd name="connsiteX40" fmla="*/ 130029 w 1090569"/>
              <a:gd name="connsiteY40" fmla="*/ 75501 h 1610686"/>
              <a:gd name="connsiteX41" fmla="*/ 117446 w 1090569"/>
              <a:gd name="connsiteY41" fmla="*/ 71306 h 1610686"/>
              <a:gd name="connsiteX42" fmla="*/ 79695 w 1090569"/>
              <a:gd name="connsiteY42" fmla="*/ 46139 h 1610686"/>
              <a:gd name="connsiteX43" fmla="*/ 46139 w 1090569"/>
              <a:gd name="connsiteY43" fmla="*/ 25167 h 1610686"/>
              <a:gd name="connsiteX44" fmla="*/ 20972 w 1090569"/>
              <a:gd name="connsiteY44" fmla="*/ 16778 h 1610686"/>
              <a:gd name="connsiteX45" fmla="*/ 12583 w 1090569"/>
              <a:gd name="connsiteY45" fmla="*/ 4194 h 1610686"/>
              <a:gd name="connsiteX46" fmla="*/ 0 w 1090569"/>
              <a:gd name="connsiteY46" fmla="*/ 0 h 16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69" h="1610686">
                <a:moveTo>
                  <a:pt x="1090569" y="1610686"/>
                </a:moveTo>
                <a:cubicBezTo>
                  <a:pt x="1089171" y="1560352"/>
                  <a:pt x="1089117" y="1509963"/>
                  <a:pt x="1086374" y="1459684"/>
                </a:cubicBezTo>
                <a:cubicBezTo>
                  <a:pt x="1084919" y="1433012"/>
                  <a:pt x="1080333" y="1406597"/>
                  <a:pt x="1077985" y="1379989"/>
                </a:cubicBezTo>
                <a:cubicBezTo>
                  <a:pt x="1076138" y="1359051"/>
                  <a:pt x="1075694" y="1338005"/>
                  <a:pt x="1073791" y="1317072"/>
                </a:cubicBezTo>
                <a:cubicBezTo>
                  <a:pt x="1071499" y="1291854"/>
                  <a:pt x="1067628" y="1266795"/>
                  <a:pt x="1065402" y="1241571"/>
                </a:cubicBezTo>
                <a:cubicBezTo>
                  <a:pt x="1063432" y="1219243"/>
                  <a:pt x="1063236" y="1196781"/>
                  <a:pt x="1061207" y="1174459"/>
                </a:cubicBezTo>
                <a:cubicBezTo>
                  <a:pt x="1058325" y="1142760"/>
                  <a:pt x="1047703" y="1057521"/>
                  <a:pt x="1040235" y="1027651"/>
                </a:cubicBezTo>
                <a:cubicBezTo>
                  <a:pt x="1038837" y="1022058"/>
                  <a:pt x="1037336" y="1016490"/>
                  <a:pt x="1036040" y="1010873"/>
                </a:cubicBezTo>
                <a:cubicBezTo>
                  <a:pt x="1024443" y="960621"/>
                  <a:pt x="1032612" y="988006"/>
                  <a:pt x="1019262" y="947956"/>
                </a:cubicBezTo>
                <a:cubicBezTo>
                  <a:pt x="1013913" y="915859"/>
                  <a:pt x="1015452" y="922323"/>
                  <a:pt x="1006679" y="885039"/>
                </a:cubicBezTo>
                <a:cubicBezTo>
                  <a:pt x="1000403" y="858365"/>
                  <a:pt x="995804" y="839698"/>
                  <a:pt x="985706" y="813732"/>
                </a:cubicBezTo>
                <a:cubicBezTo>
                  <a:pt x="980715" y="800898"/>
                  <a:pt x="974521" y="788565"/>
                  <a:pt x="968928" y="775982"/>
                </a:cubicBezTo>
                <a:cubicBezTo>
                  <a:pt x="961710" y="743500"/>
                  <a:pt x="960450" y="731715"/>
                  <a:pt x="947956" y="700481"/>
                </a:cubicBezTo>
                <a:cubicBezTo>
                  <a:pt x="938887" y="677809"/>
                  <a:pt x="926316" y="656534"/>
                  <a:pt x="918594" y="633369"/>
                </a:cubicBezTo>
                <a:cubicBezTo>
                  <a:pt x="904120" y="589946"/>
                  <a:pt x="917468" y="626037"/>
                  <a:pt x="897622" y="583035"/>
                </a:cubicBezTo>
                <a:cubicBezTo>
                  <a:pt x="893160" y="573367"/>
                  <a:pt x="889801" y="563197"/>
                  <a:pt x="885039" y="553673"/>
                </a:cubicBezTo>
                <a:cubicBezTo>
                  <a:pt x="881393" y="546381"/>
                  <a:pt x="876359" y="539858"/>
                  <a:pt x="872455" y="532701"/>
                </a:cubicBezTo>
                <a:cubicBezTo>
                  <a:pt x="867964" y="524467"/>
                  <a:pt x="864698" y="515577"/>
                  <a:pt x="859872" y="507534"/>
                </a:cubicBezTo>
                <a:cubicBezTo>
                  <a:pt x="856275" y="501539"/>
                  <a:pt x="851166" y="496573"/>
                  <a:pt x="847288" y="490756"/>
                </a:cubicBezTo>
                <a:cubicBezTo>
                  <a:pt x="811220" y="436654"/>
                  <a:pt x="855337" y="495951"/>
                  <a:pt x="822121" y="457200"/>
                </a:cubicBezTo>
                <a:cubicBezTo>
                  <a:pt x="817571" y="451892"/>
                  <a:pt x="814799" y="445025"/>
                  <a:pt x="809538" y="440422"/>
                </a:cubicBezTo>
                <a:cubicBezTo>
                  <a:pt x="777574" y="412454"/>
                  <a:pt x="799371" y="442839"/>
                  <a:pt x="771787" y="415255"/>
                </a:cubicBezTo>
                <a:cubicBezTo>
                  <a:pt x="768222" y="411690"/>
                  <a:pt x="767192" y="405992"/>
                  <a:pt x="763398" y="402672"/>
                </a:cubicBezTo>
                <a:cubicBezTo>
                  <a:pt x="749900" y="390861"/>
                  <a:pt x="736786" y="385171"/>
                  <a:pt x="721453" y="377505"/>
                </a:cubicBezTo>
                <a:cubicBezTo>
                  <a:pt x="718657" y="373310"/>
                  <a:pt x="716937" y="368148"/>
                  <a:pt x="713064" y="364921"/>
                </a:cubicBezTo>
                <a:cubicBezTo>
                  <a:pt x="708261" y="360918"/>
                  <a:pt x="701715" y="359634"/>
                  <a:pt x="696286" y="356532"/>
                </a:cubicBezTo>
                <a:cubicBezTo>
                  <a:pt x="691909" y="354031"/>
                  <a:pt x="688141" y="350533"/>
                  <a:pt x="683703" y="348143"/>
                </a:cubicBezTo>
                <a:cubicBezTo>
                  <a:pt x="669940" y="340732"/>
                  <a:pt x="655330" y="334927"/>
                  <a:pt x="641758" y="327171"/>
                </a:cubicBezTo>
                <a:cubicBezTo>
                  <a:pt x="635688" y="323703"/>
                  <a:pt x="630669" y="318650"/>
                  <a:pt x="624980" y="314587"/>
                </a:cubicBezTo>
                <a:cubicBezTo>
                  <a:pt x="620878" y="311657"/>
                  <a:pt x="616498" y="309128"/>
                  <a:pt x="612396" y="306198"/>
                </a:cubicBezTo>
                <a:cubicBezTo>
                  <a:pt x="591643" y="291375"/>
                  <a:pt x="598642" y="294120"/>
                  <a:pt x="574646" y="281031"/>
                </a:cubicBezTo>
                <a:cubicBezTo>
                  <a:pt x="528317" y="255761"/>
                  <a:pt x="571583" y="279854"/>
                  <a:pt x="520117" y="260059"/>
                </a:cubicBezTo>
                <a:cubicBezTo>
                  <a:pt x="511363" y="256692"/>
                  <a:pt x="503489" y="251356"/>
                  <a:pt x="494950" y="247475"/>
                </a:cubicBezTo>
                <a:cubicBezTo>
                  <a:pt x="472721" y="237371"/>
                  <a:pt x="450282" y="227733"/>
                  <a:pt x="427839" y="218114"/>
                </a:cubicBezTo>
                <a:lnTo>
                  <a:pt x="348143" y="184558"/>
                </a:lnTo>
                <a:cubicBezTo>
                  <a:pt x="338337" y="180409"/>
                  <a:pt x="328462" y="176411"/>
                  <a:pt x="318782" y="171974"/>
                </a:cubicBezTo>
                <a:cubicBezTo>
                  <a:pt x="294902" y="161029"/>
                  <a:pt x="271174" y="149752"/>
                  <a:pt x="247475" y="138418"/>
                </a:cubicBezTo>
                <a:cubicBezTo>
                  <a:pt x="239014" y="134371"/>
                  <a:pt x="230261" y="130806"/>
                  <a:pt x="222308" y="125835"/>
                </a:cubicBezTo>
                <a:cubicBezTo>
                  <a:pt x="183864" y="101807"/>
                  <a:pt x="201549" y="108061"/>
                  <a:pt x="171974" y="100668"/>
                </a:cubicBezTo>
                <a:cubicBezTo>
                  <a:pt x="148070" y="76762"/>
                  <a:pt x="172186" y="96564"/>
                  <a:pt x="142613" y="83890"/>
                </a:cubicBezTo>
                <a:cubicBezTo>
                  <a:pt x="137979" y="81904"/>
                  <a:pt x="134538" y="77756"/>
                  <a:pt x="130029" y="75501"/>
                </a:cubicBezTo>
                <a:cubicBezTo>
                  <a:pt x="126075" y="73524"/>
                  <a:pt x="121640" y="72704"/>
                  <a:pt x="117446" y="71306"/>
                </a:cubicBezTo>
                <a:cubicBezTo>
                  <a:pt x="89518" y="50361"/>
                  <a:pt x="112059" y="66367"/>
                  <a:pt x="79695" y="46139"/>
                </a:cubicBezTo>
                <a:cubicBezTo>
                  <a:pt x="68937" y="39415"/>
                  <a:pt x="57513" y="30337"/>
                  <a:pt x="46139" y="25167"/>
                </a:cubicBezTo>
                <a:cubicBezTo>
                  <a:pt x="38089" y="21508"/>
                  <a:pt x="20972" y="16778"/>
                  <a:pt x="20972" y="16778"/>
                </a:cubicBezTo>
                <a:cubicBezTo>
                  <a:pt x="18176" y="12583"/>
                  <a:pt x="16520" y="7343"/>
                  <a:pt x="12583" y="4194"/>
                </a:cubicBezTo>
                <a:cubicBezTo>
                  <a:pt x="9131" y="1432"/>
                  <a:pt x="0" y="0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w.r.t a particular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30" y="6128160"/>
                <a:ext cx="2587002" cy="369332"/>
              </a:xfrm>
              <a:prstGeom prst="rect">
                <a:avLst/>
              </a:prstGeom>
              <a:blipFill>
                <a:blip r:embed="rId5"/>
                <a:stretch>
                  <a:fillRect l="-18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cxnSpLocks/>
          </p:cNvCxnSpPr>
          <p:nvPr/>
        </p:nvCxnSpPr>
        <p:spPr>
          <a:xfrm>
            <a:off x="3352800" y="2786778"/>
            <a:ext cx="13453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6475" y="1777610"/>
            <a:ext cx="323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Can we compute a bound of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635" y="1726708"/>
                <a:ext cx="584904" cy="517706"/>
              </a:xfrm>
              <a:prstGeom prst="rect">
                <a:avLst/>
              </a:prstGeom>
              <a:blipFill>
                <a:blip r:embed="rId6"/>
                <a:stretch>
                  <a:fillRect l="-10870" r="-869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560" y="5460399"/>
            <a:ext cx="7319532" cy="6977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892" y="4111460"/>
            <a:ext cx="3670600" cy="482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224" y="4632670"/>
            <a:ext cx="7319532" cy="697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35000" y="5481482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3702" y="3896686"/>
            <a:ext cx="1698771" cy="1023835"/>
            <a:chOff x="683702" y="3896686"/>
            <a:chExt cx="1698771" cy="1023835"/>
          </a:xfrm>
        </p:grpSpPr>
        <p:sp>
          <p:nvSpPr>
            <p:cNvPr id="8" name="TextBox 7"/>
            <p:cNvSpPr txBox="1"/>
            <p:nvPr/>
          </p:nvSpPr>
          <p:spPr>
            <a:xfrm>
              <a:off x="683702" y="4274190"/>
              <a:ext cx="1698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Unique solution of this equation</a:t>
              </a:r>
            </a:p>
          </p:txBody>
        </p:sp>
        <p:cxnSp>
          <p:nvCxnSpPr>
            <p:cNvPr id="10" name="Straight Arrow Connector 9"/>
            <p:cNvCxnSpPr>
              <a:stCxn id="8" idx="0"/>
              <a:endCxn id="7" idx="1"/>
            </p:cNvCxnSpPr>
            <p:nvPr/>
          </p:nvCxnSpPr>
          <p:spPr>
            <a:xfrm flipV="1">
              <a:off x="1533088" y="3896686"/>
              <a:ext cx="723551" cy="3775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256639" y="3657599"/>
            <a:ext cx="864066" cy="4781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5DBEAA-4A68-5035-082B-446E9209B7DF}"/>
              </a:ext>
            </a:extLst>
          </p:cNvPr>
          <p:cNvCxnSpPr/>
          <p:nvPr/>
        </p:nvCxnSpPr>
        <p:spPr>
          <a:xfrm>
            <a:off x="3890317" y="2786778"/>
            <a:ext cx="0" cy="8932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273BB22-EE80-C90F-D8C1-6B5987F7F522}"/>
              </a:ext>
            </a:extLst>
          </p:cNvPr>
          <p:cNvSpPr txBox="1"/>
          <p:nvPr/>
        </p:nvSpPr>
        <p:spPr>
          <a:xfrm>
            <a:off x="3974626" y="3237998"/>
            <a:ext cx="128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return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AE705-00EC-8918-9EF1-2948725BE2FB}"/>
              </a:ext>
            </a:extLst>
          </p:cNvPr>
          <p:cNvSpPr/>
          <p:nvPr/>
        </p:nvSpPr>
        <p:spPr>
          <a:xfrm>
            <a:off x="2767915" y="2169348"/>
            <a:ext cx="2261286" cy="72213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B4558A-2DC5-082E-1C4C-C1207040586A}"/>
              </a:ext>
            </a:extLst>
          </p:cNvPr>
          <p:cNvCxnSpPr>
            <a:cxnSpLocks/>
          </p:cNvCxnSpPr>
          <p:nvPr/>
        </p:nvCxnSpPr>
        <p:spPr>
          <a:xfrm>
            <a:off x="7858897" y="5107965"/>
            <a:ext cx="2261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/>
      <p:bldP spid="15" grpId="0"/>
      <p:bldP spid="13" grpId="0" animBg="1"/>
      <p:bldP spid="7" grpId="0" animBg="1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1230</Words>
  <Application>Microsoft Macintosh PowerPoint</Application>
  <PresentationFormat>Widescreen</PresentationFormat>
  <Paragraphs>250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Markov Decision Process</vt:lpstr>
      <vt:lpstr>Outline</vt:lpstr>
      <vt:lpstr>From the basics of RL</vt:lpstr>
      <vt:lpstr>A typical illustration</vt:lpstr>
      <vt:lpstr>A toy example of MDP</vt:lpstr>
      <vt:lpstr>A typical illustration</vt:lpstr>
      <vt:lpstr>A toy example of MDP</vt:lpstr>
      <vt:lpstr>Agent vs., environment</vt:lpstr>
      <vt:lpstr>Bellman equation for value function</vt:lpstr>
      <vt:lpstr>Bellman equation for value function</vt:lpstr>
      <vt:lpstr>Bellman equation for value function</vt:lpstr>
      <vt:lpstr>Recap: Bellman equation for value function</vt:lpstr>
      <vt:lpstr>Recap: Bellman equation for value function</vt:lpstr>
      <vt:lpstr>Bellman equation for value function</vt:lpstr>
      <vt:lpstr>Bellman equation for value function</vt:lpstr>
      <vt:lpstr>Recap: Bellman equation for value function</vt:lpstr>
      <vt:lpstr>Recap: Bellman equation for value function</vt:lpstr>
      <vt:lpstr>Recap: Bellman equation for value function</vt:lpstr>
      <vt:lpstr>Optimal policy</vt:lpstr>
      <vt:lpstr>Bellman equation for optimal value function</vt:lpstr>
      <vt:lpstr>Bellman equation for optimal action-value function</vt:lpstr>
      <vt:lpstr>Extensions of MDP</vt:lpstr>
      <vt:lpstr>Extensions of MDP</vt:lpstr>
      <vt:lpstr>Takeaways</vt:lpstr>
      <vt:lpstr>Suggested readings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hongning wang</cp:lastModifiedBy>
  <cp:revision>61</cp:revision>
  <dcterms:created xsi:type="dcterms:W3CDTF">2020-08-23T01:06:06Z</dcterms:created>
  <dcterms:modified xsi:type="dcterms:W3CDTF">2025-11-19T15:20:40Z</dcterms:modified>
</cp:coreProperties>
</file>